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32" r:id="rId3"/>
    <p:sldId id="333" r:id="rId4"/>
    <p:sldId id="359" r:id="rId5"/>
    <p:sldId id="334" r:id="rId6"/>
    <p:sldId id="356" r:id="rId7"/>
    <p:sldId id="358" r:id="rId8"/>
    <p:sldId id="367" r:id="rId9"/>
    <p:sldId id="370" r:id="rId10"/>
    <p:sldId id="360" r:id="rId11"/>
    <p:sldId id="365" r:id="rId12"/>
    <p:sldId id="335" r:id="rId13"/>
    <p:sldId id="363" r:id="rId14"/>
    <p:sldId id="364" r:id="rId15"/>
    <p:sldId id="362" r:id="rId16"/>
    <p:sldId id="337" r:id="rId17"/>
    <p:sldId id="340" r:id="rId18"/>
    <p:sldId id="366" r:id="rId19"/>
    <p:sldId id="338" r:id="rId20"/>
    <p:sldId id="371" r:id="rId21"/>
    <p:sldId id="372" r:id="rId22"/>
    <p:sldId id="336" r:id="rId23"/>
    <p:sldId id="369" r:id="rId24"/>
    <p:sldId id="351" r:id="rId25"/>
    <p:sldId id="352" r:id="rId26"/>
    <p:sldId id="368" r:id="rId27"/>
    <p:sldId id="355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4">
          <p15:clr>
            <a:srgbClr val="A4A3A4"/>
          </p15:clr>
        </p15:guide>
        <p15:guide id="2" pos="276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6781E"/>
    <a:srgbClr val="EE7619"/>
    <a:srgbClr val="F32307"/>
    <a:srgbClr val="0099A7"/>
    <a:srgbClr val="1C3313"/>
    <a:srgbClr val="2E2E2E"/>
    <a:srgbClr val="9D8670"/>
    <a:srgbClr val="BAC8D0"/>
    <a:srgbClr val="B3B7BA"/>
    <a:srgbClr val="D5D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2" autoAdjust="0"/>
    <p:restoredTop sz="89166" autoAdjust="0"/>
  </p:normalViewPr>
  <p:slideViewPr>
    <p:cSldViewPr snapToGrid="0">
      <p:cViewPr varScale="1">
        <p:scale>
          <a:sx n="97" d="100"/>
          <a:sy n="97" d="100"/>
        </p:scale>
        <p:origin x="1074" y="69"/>
      </p:cViewPr>
      <p:guideLst>
        <p:guide orient="horz" pos="1654"/>
        <p:guide pos="27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 showFormatting="0">
    <p:cViewPr>
      <p:scale>
        <a:sx n="88" d="100"/>
        <a:sy n="8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7F3EF5EF-C183-428B-80C9-8F2B957BC91E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1024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9668CB19-E835-4018-A545-A952CEF593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178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E6A7775-B622-4D98-A8C1-D93C1930A50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5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98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2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1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+mn-lt"/>
              </a:rPr>
              <a:t>在开发过程中，我们发现，如果使用过多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+mn-lt"/>
              </a:rPr>
              <a:t>if-else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+mn-lt"/>
              </a:rPr>
              <a:t>会造成混乱，所以我们用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+mn-lt"/>
              </a:rPr>
              <a:t>qt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+mn-lt"/>
              </a:rPr>
              <a:t>进行流程控制。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58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15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373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585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663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两个主循环，物理引擎、计算，画图效率不高，每个地方都要注意；</a:t>
            </a:r>
            <a:endParaRPr lang="en-US" altLang="zh-CN" dirty="0"/>
          </a:p>
          <a:p>
            <a:r>
              <a:rPr lang="zh-CN" altLang="en-US" dirty="0"/>
              <a:t>单指令多数据</a:t>
            </a:r>
            <a:endParaRPr lang="en-US" altLang="zh-CN" dirty="0"/>
          </a:p>
          <a:p>
            <a:r>
              <a:rPr lang="zh-CN" altLang="en-US" dirty="0"/>
              <a:t>碰撞检测 分治降复杂度 没有用的碰撞检测不做</a:t>
            </a:r>
            <a:endParaRPr lang="en-US" altLang="zh-CN" dirty="0"/>
          </a:p>
          <a:p>
            <a:r>
              <a:rPr lang="zh-CN" altLang="en-US" dirty="0"/>
              <a:t>多线程避免卡死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497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两个主循环，物理引擎、计算，画图效率不高，每个地方都要注意；</a:t>
            </a:r>
            <a:endParaRPr lang="en-US" altLang="zh-CN" dirty="0"/>
          </a:p>
          <a:p>
            <a:r>
              <a:rPr lang="zh-CN" altLang="en-US" dirty="0"/>
              <a:t>在矩阵向量乘中采用单指令多数据，通过并行计算减少指令数量，提高向量运算的速度</a:t>
            </a:r>
            <a:endParaRPr lang="en-US" altLang="zh-CN" dirty="0"/>
          </a:p>
          <a:p>
            <a:r>
              <a:rPr lang="zh-CN" altLang="en-US" dirty="0"/>
              <a:t>碰撞检测 分治降复杂度 没有用的碰撞检测不做</a:t>
            </a:r>
            <a:endParaRPr lang="en-US" altLang="zh-CN" dirty="0"/>
          </a:p>
          <a:p>
            <a:r>
              <a:rPr lang="zh-CN" altLang="en-US" dirty="0"/>
              <a:t>多线程避免卡死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7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909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两个主循环，物理引擎、计算，画图效率不高，每个地方都要注意；</a:t>
            </a:r>
            <a:endParaRPr lang="en-US" altLang="zh-CN" dirty="0"/>
          </a:p>
          <a:p>
            <a:r>
              <a:rPr lang="zh-CN" altLang="en-US" dirty="0"/>
              <a:t>在矩阵向量乘中采用单指令多数据，通过并行计算减少指令数量，提高向量运算的速度</a:t>
            </a:r>
            <a:endParaRPr lang="en-US" altLang="zh-CN" dirty="0"/>
          </a:p>
          <a:p>
            <a:r>
              <a:rPr lang="zh-CN" altLang="en-US" dirty="0"/>
              <a:t>碰撞检测 分治降复杂度 没有用的碰撞检测不做</a:t>
            </a:r>
            <a:endParaRPr lang="en-US" altLang="zh-CN" dirty="0"/>
          </a:p>
          <a:p>
            <a:r>
              <a:rPr lang="zh-CN" altLang="en-US" dirty="0"/>
              <a:t>多线程避免卡死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592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两个主循环，物理引擎、计算，画图效率不高，每个地方都要注意；</a:t>
            </a:r>
            <a:endParaRPr lang="en-US" altLang="zh-CN" dirty="0"/>
          </a:p>
          <a:p>
            <a:r>
              <a:rPr lang="zh-CN" altLang="en-US" dirty="0"/>
              <a:t>在矩阵向量乘中采用单指令多数据，通过并行计算减少指令数量，提高向量运算的速度</a:t>
            </a:r>
            <a:endParaRPr lang="en-US" altLang="zh-CN" dirty="0"/>
          </a:p>
          <a:p>
            <a:r>
              <a:rPr lang="zh-CN" altLang="en-US" dirty="0"/>
              <a:t>碰撞检测 分治降复杂度 没有用的碰撞检测不做</a:t>
            </a:r>
            <a:endParaRPr lang="en-US" altLang="zh-CN" dirty="0"/>
          </a:p>
          <a:p>
            <a:r>
              <a:rPr lang="zh-CN" altLang="en-US" dirty="0"/>
              <a:t>多线程避免卡死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126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然后呢，它就被我们做成了表情包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9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这些都不再详细讲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538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22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1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028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9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E6A7775-B622-4D98-A8C1-D93C1930A50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22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60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相比于手游，我们对每个角色都增加了单独的血条，更易操作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68CB19-E835-4018-A545-A952CEF593B6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58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04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4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8CB19-E835-4018-A545-A952CEF593B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51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27100" y="1066800"/>
            <a:ext cx="3048000" cy="2882900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90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348D7349-070A-4E19-80EA-7B230E0E17FB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49A8B5D8-7A02-4109-806C-055DEE1AE0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6F08C8AF-B2FD-4039-AB05-6C0BA0F4FD4E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C0FF39F8-6213-4695-B132-4B0EE6D4AD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131A0EE4-B2B4-4030-A5A0-82DC478FBD58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E0606B29-6252-46E4-A461-695E367BB2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237920" y="196230"/>
            <a:ext cx="230076" cy="290200"/>
            <a:chOff x="4481513" y="4638676"/>
            <a:chExt cx="290512" cy="366711"/>
          </a:xfrm>
          <a:solidFill>
            <a:schemeClr val="bg1"/>
          </a:solidFill>
        </p:grpSpPr>
        <p:sp>
          <p:nvSpPr>
            <p:cNvPr id="3" name="Freeform 5"/>
            <p:cNvSpPr/>
            <p:nvPr/>
          </p:nvSpPr>
          <p:spPr bwMode="auto">
            <a:xfrm>
              <a:off x="4598988" y="4784725"/>
              <a:ext cx="46038" cy="23812"/>
            </a:xfrm>
            <a:custGeom>
              <a:avLst/>
              <a:gdLst>
                <a:gd name="T0" fmla="*/ 0 w 29"/>
                <a:gd name="T1" fmla="*/ 13 h 15"/>
                <a:gd name="T2" fmla="*/ 18 w 29"/>
                <a:gd name="T3" fmla="*/ 15 h 15"/>
                <a:gd name="T4" fmla="*/ 29 w 29"/>
                <a:gd name="T5" fmla="*/ 1 h 15"/>
                <a:gd name="T6" fmla="*/ 14 w 29"/>
                <a:gd name="T7" fmla="*/ 0 h 15"/>
                <a:gd name="T8" fmla="*/ 0 w 29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0" y="13"/>
                  </a:moveTo>
                  <a:lnTo>
                    <a:pt x="18" y="15"/>
                  </a:lnTo>
                  <a:lnTo>
                    <a:pt x="29" y="1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4562475" y="4962525"/>
              <a:ext cx="50800" cy="42862"/>
            </a:xfrm>
            <a:custGeom>
              <a:avLst/>
              <a:gdLst>
                <a:gd name="T0" fmla="*/ 6 w 32"/>
                <a:gd name="T1" fmla="*/ 0 h 27"/>
                <a:gd name="T2" fmla="*/ 0 w 32"/>
                <a:gd name="T3" fmla="*/ 27 h 27"/>
                <a:gd name="T4" fmla="*/ 32 w 32"/>
                <a:gd name="T5" fmla="*/ 0 h 27"/>
                <a:gd name="T6" fmla="*/ 6 w 32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7">
                  <a:moveTo>
                    <a:pt x="6" y="0"/>
                  </a:moveTo>
                  <a:lnTo>
                    <a:pt x="0" y="27"/>
                  </a:lnTo>
                  <a:lnTo>
                    <a:pt x="3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4591050" y="4962525"/>
              <a:ext cx="107950" cy="38100"/>
            </a:xfrm>
            <a:custGeom>
              <a:avLst/>
              <a:gdLst>
                <a:gd name="T0" fmla="*/ 58 w 68"/>
                <a:gd name="T1" fmla="*/ 0 h 24"/>
                <a:gd name="T2" fmla="*/ 31 w 68"/>
                <a:gd name="T3" fmla="*/ 0 h 24"/>
                <a:gd name="T4" fmla="*/ 0 w 68"/>
                <a:gd name="T5" fmla="*/ 24 h 24"/>
                <a:gd name="T6" fmla="*/ 68 w 68"/>
                <a:gd name="T7" fmla="*/ 24 h 24"/>
                <a:gd name="T8" fmla="*/ 47 w 68"/>
                <a:gd name="T9" fmla="*/ 11 h 24"/>
                <a:gd name="T10" fmla="*/ 58 w 6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4">
                  <a:moveTo>
                    <a:pt x="58" y="0"/>
                  </a:moveTo>
                  <a:lnTo>
                    <a:pt x="31" y="0"/>
                  </a:lnTo>
                  <a:lnTo>
                    <a:pt x="0" y="24"/>
                  </a:lnTo>
                  <a:lnTo>
                    <a:pt x="68" y="24"/>
                  </a:lnTo>
                  <a:lnTo>
                    <a:pt x="47" y="11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4491038" y="4638676"/>
              <a:ext cx="263525" cy="258762"/>
            </a:xfrm>
            <a:custGeom>
              <a:avLst/>
              <a:gdLst>
                <a:gd name="T0" fmla="*/ 123 w 166"/>
                <a:gd name="T1" fmla="*/ 77 h 163"/>
                <a:gd name="T2" fmla="*/ 123 w 166"/>
                <a:gd name="T3" fmla="*/ 57 h 163"/>
                <a:gd name="T4" fmla="*/ 117 w 166"/>
                <a:gd name="T5" fmla="*/ 64 h 163"/>
                <a:gd name="T6" fmla="*/ 117 w 166"/>
                <a:gd name="T7" fmla="*/ 43 h 163"/>
                <a:gd name="T8" fmla="*/ 109 w 166"/>
                <a:gd name="T9" fmla="*/ 53 h 163"/>
                <a:gd name="T10" fmla="*/ 109 w 166"/>
                <a:gd name="T11" fmla="*/ 30 h 163"/>
                <a:gd name="T12" fmla="*/ 101 w 166"/>
                <a:gd name="T13" fmla="*/ 44 h 163"/>
                <a:gd name="T14" fmla="*/ 77 w 166"/>
                <a:gd name="T15" fmla="*/ 10 h 163"/>
                <a:gd name="T16" fmla="*/ 76 w 166"/>
                <a:gd name="T17" fmla="*/ 62 h 163"/>
                <a:gd name="T18" fmla="*/ 75 w 166"/>
                <a:gd name="T19" fmla="*/ 62 h 163"/>
                <a:gd name="T20" fmla="*/ 6 w 166"/>
                <a:gd name="T21" fmla="*/ 0 h 163"/>
                <a:gd name="T22" fmla="*/ 59 w 166"/>
                <a:gd name="T23" fmla="*/ 76 h 163"/>
                <a:gd name="T24" fmla="*/ 0 w 166"/>
                <a:gd name="T25" fmla="*/ 125 h 163"/>
                <a:gd name="T26" fmla="*/ 37 w 166"/>
                <a:gd name="T27" fmla="*/ 163 h 163"/>
                <a:gd name="T28" fmla="*/ 65 w 166"/>
                <a:gd name="T29" fmla="*/ 144 h 163"/>
                <a:gd name="T30" fmla="*/ 62 w 166"/>
                <a:gd name="T31" fmla="*/ 153 h 163"/>
                <a:gd name="T32" fmla="*/ 72 w 166"/>
                <a:gd name="T33" fmla="*/ 153 h 163"/>
                <a:gd name="T34" fmla="*/ 75 w 166"/>
                <a:gd name="T35" fmla="*/ 143 h 163"/>
                <a:gd name="T36" fmla="*/ 109 w 166"/>
                <a:gd name="T37" fmla="*/ 126 h 163"/>
                <a:gd name="T38" fmla="*/ 102 w 166"/>
                <a:gd name="T39" fmla="*/ 116 h 163"/>
                <a:gd name="T40" fmla="*/ 80 w 166"/>
                <a:gd name="T41" fmla="*/ 131 h 163"/>
                <a:gd name="T42" fmla="*/ 61 w 166"/>
                <a:gd name="T43" fmla="*/ 129 h 163"/>
                <a:gd name="T44" fmla="*/ 35 w 166"/>
                <a:gd name="T45" fmla="*/ 148 h 163"/>
                <a:gd name="T46" fmla="*/ 17 w 166"/>
                <a:gd name="T47" fmla="*/ 126 h 163"/>
                <a:gd name="T48" fmla="*/ 89 w 166"/>
                <a:gd name="T49" fmla="*/ 72 h 163"/>
                <a:gd name="T50" fmla="*/ 89 w 166"/>
                <a:gd name="T51" fmla="*/ 46 h 163"/>
                <a:gd name="T52" fmla="*/ 147 w 166"/>
                <a:gd name="T53" fmla="*/ 133 h 163"/>
                <a:gd name="T54" fmla="*/ 116 w 166"/>
                <a:gd name="T55" fmla="*/ 156 h 163"/>
                <a:gd name="T56" fmla="*/ 136 w 166"/>
                <a:gd name="T57" fmla="*/ 156 h 163"/>
                <a:gd name="T58" fmla="*/ 166 w 166"/>
                <a:gd name="T59" fmla="*/ 132 h 163"/>
                <a:gd name="T60" fmla="*/ 123 w 166"/>
                <a:gd name="T61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6" h="163">
                  <a:moveTo>
                    <a:pt x="123" y="77"/>
                  </a:moveTo>
                  <a:lnTo>
                    <a:pt x="123" y="57"/>
                  </a:lnTo>
                  <a:lnTo>
                    <a:pt x="117" y="64"/>
                  </a:lnTo>
                  <a:lnTo>
                    <a:pt x="117" y="43"/>
                  </a:lnTo>
                  <a:lnTo>
                    <a:pt x="109" y="53"/>
                  </a:lnTo>
                  <a:lnTo>
                    <a:pt x="109" y="30"/>
                  </a:lnTo>
                  <a:lnTo>
                    <a:pt x="101" y="44"/>
                  </a:lnTo>
                  <a:lnTo>
                    <a:pt x="77" y="10"/>
                  </a:lnTo>
                  <a:lnTo>
                    <a:pt x="76" y="62"/>
                  </a:lnTo>
                  <a:lnTo>
                    <a:pt x="75" y="62"/>
                  </a:lnTo>
                  <a:lnTo>
                    <a:pt x="6" y="0"/>
                  </a:lnTo>
                  <a:lnTo>
                    <a:pt x="59" y="76"/>
                  </a:lnTo>
                  <a:lnTo>
                    <a:pt x="0" y="125"/>
                  </a:lnTo>
                  <a:lnTo>
                    <a:pt x="37" y="163"/>
                  </a:lnTo>
                  <a:lnTo>
                    <a:pt x="65" y="144"/>
                  </a:lnTo>
                  <a:lnTo>
                    <a:pt x="62" y="153"/>
                  </a:lnTo>
                  <a:lnTo>
                    <a:pt x="72" y="153"/>
                  </a:lnTo>
                  <a:lnTo>
                    <a:pt x="75" y="143"/>
                  </a:lnTo>
                  <a:lnTo>
                    <a:pt x="109" y="126"/>
                  </a:lnTo>
                  <a:lnTo>
                    <a:pt x="102" y="116"/>
                  </a:lnTo>
                  <a:lnTo>
                    <a:pt x="80" y="131"/>
                  </a:lnTo>
                  <a:lnTo>
                    <a:pt x="61" y="129"/>
                  </a:lnTo>
                  <a:lnTo>
                    <a:pt x="35" y="148"/>
                  </a:lnTo>
                  <a:lnTo>
                    <a:pt x="17" y="126"/>
                  </a:lnTo>
                  <a:lnTo>
                    <a:pt x="89" y="72"/>
                  </a:lnTo>
                  <a:lnTo>
                    <a:pt x="89" y="46"/>
                  </a:lnTo>
                  <a:lnTo>
                    <a:pt x="147" y="133"/>
                  </a:lnTo>
                  <a:lnTo>
                    <a:pt x="116" y="15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2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454977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4564063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4578350" y="4932363"/>
              <a:ext cx="14288" cy="9525"/>
            </a:xfrm>
            <a:custGeom>
              <a:avLst/>
              <a:gdLst>
                <a:gd name="T0" fmla="*/ 2 w 9"/>
                <a:gd name="T1" fmla="*/ 0 h 6"/>
                <a:gd name="T2" fmla="*/ 0 w 9"/>
                <a:gd name="T3" fmla="*/ 6 h 6"/>
                <a:gd name="T4" fmla="*/ 7 w 9"/>
                <a:gd name="T5" fmla="*/ 6 h 6"/>
                <a:gd name="T6" fmla="*/ 9 w 9"/>
                <a:gd name="T7" fmla="*/ 0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lnTo>
                    <a:pt x="0" y="6"/>
                  </a:lnTo>
                  <a:lnTo>
                    <a:pt x="7" y="6"/>
                  </a:lnTo>
                  <a:lnTo>
                    <a:pt x="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4594225" y="4932363"/>
              <a:ext cx="12700" cy="9525"/>
            </a:xfrm>
            <a:custGeom>
              <a:avLst/>
              <a:gdLst>
                <a:gd name="T0" fmla="*/ 1 w 8"/>
                <a:gd name="T1" fmla="*/ 0 h 6"/>
                <a:gd name="T2" fmla="*/ 0 w 8"/>
                <a:gd name="T3" fmla="*/ 6 h 6"/>
                <a:gd name="T4" fmla="*/ 6 w 8"/>
                <a:gd name="T5" fmla="*/ 6 h 6"/>
                <a:gd name="T6" fmla="*/ 8 w 8"/>
                <a:gd name="T7" fmla="*/ 0 h 6"/>
                <a:gd name="T8" fmla="*/ 1 w 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1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4484688" y="4903788"/>
              <a:ext cx="58738" cy="38100"/>
            </a:xfrm>
            <a:custGeom>
              <a:avLst/>
              <a:gdLst>
                <a:gd name="T0" fmla="*/ 60 w 60"/>
                <a:gd name="T1" fmla="*/ 34 h 39"/>
                <a:gd name="T2" fmla="*/ 36 w 60"/>
                <a:gd name="T3" fmla="*/ 34 h 39"/>
                <a:gd name="T4" fmla="*/ 36 w 60"/>
                <a:gd name="T5" fmla="*/ 29 h 39"/>
                <a:gd name="T6" fmla="*/ 60 w 60"/>
                <a:gd name="T7" fmla="*/ 29 h 39"/>
                <a:gd name="T8" fmla="*/ 60 w 60"/>
                <a:gd name="T9" fmla="*/ 23 h 39"/>
                <a:gd name="T10" fmla="*/ 36 w 60"/>
                <a:gd name="T11" fmla="*/ 23 h 39"/>
                <a:gd name="T12" fmla="*/ 36 w 60"/>
                <a:gd name="T13" fmla="*/ 21 h 39"/>
                <a:gd name="T14" fmla="*/ 55 w 60"/>
                <a:gd name="T15" fmla="*/ 21 h 39"/>
                <a:gd name="T16" fmla="*/ 60 w 60"/>
                <a:gd name="T17" fmla="*/ 16 h 39"/>
                <a:gd name="T18" fmla="*/ 60 w 60"/>
                <a:gd name="T19" fmla="*/ 0 h 39"/>
                <a:gd name="T20" fmla="*/ 0 w 60"/>
                <a:gd name="T21" fmla="*/ 0 h 39"/>
                <a:gd name="T22" fmla="*/ 0 w 60"/>
                <a:gd name="T23" fmla="*/ 21 h 39"/>
                <a:gd name="T24" fmla="*/ 24 w 60"/>
                <a:gd name="T25" fmla="*/ 21 h 39"/>
                <a:gd name="T26" fmla="*/ 24 w 60"/>
                <a:gd name="T27" fmla="*/ 23 h 39"/>
                <a:gd name="T28" fmla="*/ 0 w 60"/>
                <a:gd name="T29" fmla="*/ 23 h 39"/>
                <a:gd name="T30" fmla="*/ 0 w 60"/>
                <a:gd name="T31" fmla="*/ 29 h 39"/>
                <a:gd name="T32" fmla="*/ 24 w 60"/>
                <a:gd name="T33" fmla="*/ 29 h 39"/>
                <a:gd name="T34" fmla="*/ 24 w 60"/>
                <a:gd name="T35" fmla="*/ 34 h 39"/>
                <a:gd name="T36" fmla="*/ 0 w 60"/>
                <a:gd name="T37" fmla="*/ 34 h 39"/>
                <a:gd name="T38" fmla="*/ 0 w 60"/>
                <a:gd name="T39" fmla="*/ 39 h 39"/>
                <a:gd name="T40" fmla="*/ 60 w 60"/>
                <a:gd name="T41" fmla="*/ 39 h 39"/>
                <a:gd name="T42" fmla="*/ 60 w 60"/>
                <a:gd name="T43" fmla="*/ 34 h 39"/>
                <a:gd name="T44" fmla="*/ 36 w 60"/>
                <a:gd name="T45" fmla="*/ 5 h 39"/>
                <a:gd name="T46" fmla="*/ 49 w 60"/>
                <a:gd name="T47" fmla="*/ 5 h 39"/>
                <a:gd name="T48" fmla="*/ 49 w 60"/>
                <a:gd name="T49" fmla="*/ 14 h 39"/>
                <a:gd name="T50" fmla="*/ 46 w 60"/>
                <a:gd name="T51" fmla="*/ 16 h 39"/>
                <a:gd name="T52" fmla="*/ 46 w 60"/>
                <a:gd name="T53" fmla="*/ 16 h 39"/>
                <a:gd name="T54" fmla="*/ 47 w 60"/>
                <a:gd name="T55" fmla="*/ 6 h 39"/>
                <a:gd name="T56" fmla="*/ 40 w 60"/>
                <a:gd name="T57" fmla="*/ 6 h 39"/>
                <a:gd name="T58" fmla="*/ 38 w 60"/>
                <a:gd name="T59" fmla="*/ 16 h 39"/>
                <a:gd name="T60" fmla="*/ 36 w 60"/>
                <a:gd name="T61" fmla="*/ 16 h 39"/>
                <a:gd name="T62" fmla="*/ 36 w 60"/>
                <a:gd name="T63" fmla="*/ 5 h 39"/>
                <a:gd name="T64" fmla="*/ 24 w 60"/>
                <a:gd name="T65" fmla="*/ 16 h 39"/>
                <a:gd name="T66" fmla="*/ 22 w 60"/>
                <a:gd name="T67" fmla="*/ 16 h 39"/>
                <a:gd name="T68" fmla="*/ 20 w 60"/>
                <a:gd name="T69" fmla="*/ 6 h 39"/>
                <a:gd name="T70" fmla="*/ 12 w 60"/>
                <a:gd name="T71" fmla="*/ 6 h 39"/>
                <a:gd name="T72" fmla="*/ 14 w 60"/>
                <a:gd name="T73" fmla="*/ 16 h 39"/>
                <a:gd name="T74" fmla="*/ 11 w 60"/>
                <a:gd name="T75" fmla="*/ 16 h 39"/>
                <a:gd name="T76" fmla="*/ 11 w 60"/>
                <a:gd name="T77" fmla="*/ 5 h 39"/>
                <a:gd name="T78" fmla="*/ 24 w 60"/>
                <a:gd name="T79" fmla="*/ 5 h 39"/>
                <a:gd name="T80" fmla="*/ 24 w 60"/>
                <a:gd name="T8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39">
                  <a:moveTo>
                    <a:pt x="60" y="34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9" y="21"/>
                    <a:pt x="60" y="20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60" y="39"/>
                    <a:pt x="60" y="39"/>
                    <a:pt x="60" y="39"/>
                  </a:cubicBezTo>
                  <a:lnTo>
                    <a:pt x="60" y="34"/>
                  </a:lnTo>
                  <a:close/>
                  <a:moveTo>
                    <a:pt x="36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16"/>
                    <a:pt x="48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5"/>
                  </a:lnTo>
                  <a:close/>
                  <a:moveTo>
                    <a:pt x="24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4546600" y="4903788"/>
              <a:ext cx="77788" cy="15875"/>
            </a:xfrm>
            <a:custGeom>
              <a:avLst/>
              <a:gdLst>
                <a:gd name="T0" fmla="*/ 0 w 49"/>
                <a:gd name="T1" fmla="*/ 3 h 10"/>
                <a:gd name="T2" fmla="*/ 40 w 49"/>
                <a:gd name="T3" fmla="*/ 3 h 10"/>
                <a:gd name="T4" fmla="*/ 40 w 49"/>
                <a:gd name="T5" fmla="*/ 10 h 10"/>
                <a:gd name="T6" fmla="*/ 48 w 49"/>
                <a:gd name="T7" fmla="*/ 10 h 10"/>
                <a:gd name="T8" fmla="*/ 49 w 49"/>
                <a:gd name="T9" fmla="*/ 0 h 10"/>
                <a:gd name="T10" fmla="*/ 0 w 49"/>
                <a:gd name="T11" fmla="*/ 0 h 10"/>
                <a:gd name="T12" fmla="*/ 0 w 49"/>
                <a:gd name="T1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0">
                  <a:moveTo>
                    <a:pt x="0" y="3"/>
                  </a:moveTo>
                  <a:lnTo>
                    <a:pt x="40" y="3"/>
                  </a:lnTo>
                  <a:lnTo>
                    <a:pt x="40" y="10"/>
                  </a:lnTo>
                  <a:lnTo>
                    <a:pt x="48" y="10"/>
                  </a:lnTo>
                  <a:lnTo>
                    <a:pt x="49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4562475" y="4910138"/>
              <a:ext cx="61913" cy="41275"/>
            </a:xfrm>
            <a:custGeom>
              <a:avLst/>
              <a:gdLst>
                <a:gd name="T0" fmla="*/ 16 w 62"/>
                <a:gd name="T1" fmla="*/ 0 h 43"/>
                <a:gd name="T2" fmla="*/ 2 w 62"/>
                <a:gd name="T3" fmla="*/ 0 h 43"/>
                <a:gd name="T4" fmla="*/ 0 w 62"/>
                <a:gd name="T5" fmla="*/ 17 h 43"/>
                <a:gd name="T6" fmla="*/ 47 w 62"/>
                <a:gd name="T7" fmla="*/ 17 h 43"/>
                <a:gd name="T8" fmla="*/ 47 w 62"/>
                <a:gd name="T9" fmla="*/ 34 h 43"/>
                <a:gd name="T10" fmla="*/ 61 w 62"/>
                <a:gd name="T11" fmla="*/ 42 h 43"/>
                <a:gd name="T12" fmla="*/ 62 w 62"/>
                <a:gd name="T13" fmla="*/ 41 h 43"/>
                <a:gd name="T14" fmla="*/ 62 w 62"/>
                <a:gd name="T15" fmla="*/ 12 h 43"/>
                <a:gd name="T16" fmla="*/ 14 w 62"/>
                <a:gd name="T17" fmla="*/ 12 h 43"/>
                <a:gd name="T18" fmla="*/ 16 w 62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43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60" y="41"/>
                    <a:pt x="61" y="42"/>
                  </a:cubicBezTo>
                  <a:cubicBezTo>
                    <a:pt x="62" y="43"/>
                    <a:pt x="62" y="41"/>
                    <a:pt x="62" y="4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4640263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7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7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4689475" y="4903788"/>
              <a:ext cx="33338" cy="46037"/>
            </a:xfrm>
            <a:custGeom>
              <a:avLst/>
              <a:gdLst>
                <a:gd name="T0" fmla="*/ 15 w 34"/>
                <a:gd name="T1" fmla="*/ 0 h 47"/>
                <a:gd name="T2" fmla="*/ 0 w 34"/>
                <a:gd name="T3" fmla="*/ 0 h 47"/>
                <a:gd name="T4" fmla="*/ 0 w 34"/>
                <a:gd name="T5" fmla="*/ 47 h 47"/>
                <a:gd name="T6" fmla="*/ 10 w 34"/>
                <a:gd name="T7" fmla="*/ 47 h 47"/>
                <a:gd name="T8" fmla="*/ 10 w 34"/>
                <a:gd name="T9" fmla="*/ 29 h 47"/>
                <a:gd name="T10" fmla="*/ 18 w 34"/>
                <a:gd name="T11" fmla="*/ 29 h 47"/>
                <a:gd name="T12" fmla="*/ 34 w 34"/>
                <a:gd name="T13" fmla="*/ 15 h 47"/>
                <a:gd name="T14" fmla="*/ 15 w 34"/>
                <a:gd name="T15" fmla="*/ 0 h 47"/>
                <a:gd name="T16" fmla="*/ 13 w 34"/>
                <a:gd name="T17" fmla="*/ 21 h 47"/>
                <a:gd name="T18" fmla="*/ 10 w 34"/>
                <a:gd name="T19" fmla="*/ 21 h 47"/>
                <a:gd name="T20" fmla="*/ 10 w 34"/>
                <a:gd name="T21" fmla="*/ 8 h 47"/>
                <a:gd name="T22" fmla="*/ 13 w 34"/>
                <a:gd name="T23" fmla="*/ 8 h 47"/>
                <a:gd name="T24" fmla="*/ 23 w 34"/>
                <a:gd name="T25" fmla="*/ 15 h 47"/>
                <a:gd name="T26" fmla="*/ 13 w 34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7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8" y="28"/>
                    <a:pt x="33" y="24"/>
                    <a:pt x="34" y="15"/>
                  </a:cubicBezTo>
                  <a:cubicBezTo>
                    <a:pt x="34" y="5"/>
                    <a:pt x="28" y="0"/>
                    <a:pt x="15" y="0"/>
                  </a:cubicBezTo>
                  <a:close/>
                  <a:moveTo>
                    <a:pt x="13" y="21"/>
                  </a:moveTo>
                  <a:cubicBezTo>
                    <a:pt x="12" y="21"/>
                    <a:pt x="11" y="21"/>
                    <a:pt x="10" y="2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8"/>
                  </a:cubicBezTo>
                  <a:cubicBezTo>
                    <a:pt x="20" y="7"/>
                    <a:pt x="23" y="10"/>
                    <a:pt x="23" y="15"/>
                  </a:cubicBezTo>
                  <a:cubicBezTo>
                    <a:pt x="23" y="20"/>
                    <a:pt x="20" y="22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4733925" y="4903788"/>
              <a:ext cx="38100" cy="46037"/>
            </a:xfrm>
            <a:custGeom>
              <a:avLst/>
              <a:gdLst>
                <a:gd name="T0" fmla="*/ 0 w 24"/>
                <a:gd name="T1" fmla="*/ 0 h 29"/>
                <a:gd name="T2" fmla="*/ 0 w 24"/>
                <a:gd name="T3" fmla="*/ 5 h 29"/>
                <a:gd name="T4" fmla="*/ 9 w 24"/>
                <a:gd name="T5" fmla="*/ 5 h 29"/>
                <a:gd name="T6" fmla="*/ 9 w 24"/>
                <a:gd name="T7" fmla="*/ 29 h 29"/>
                <a:gd name="T8" fmla="*/ 15 w 24"/>
                <a:gd name="T9" fmla="*/ 29 h 29"/>
                <a:gd name="T10" fmla="*/ 15 w 24"/>
                <a:gd name="T11" fmla="*/ 5 h 29"/>
                <a:gd name="T12" fmla="*/ 24 w 24"/>
                <a:gd name="T13" fmla="*/ 5 h 29"/>
                <a:gd name="T14" fmla="*/ 24 w 24"/>
                <a:gd name="T15" fmla="*/ 0 h 29"/>
                <a:gd name="T16" fmla="*/ 0 w 24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9" y="29"/>
                  </a:lnTo>
                  <a:lnTo>
                    <a:pt x="15" y="29"/>
                  </a:lnTo>
                  <a:lnTo>
                    <a:pt x="15" y="5"/>
                  </a:lnTo>
                  <a:lnTo>
                    <a:pt x="24" y="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/>
            <p:nvPr/>
          </p:nvSpPr>
          <p:spPr bwMode="auto">
            <a:xfrm>
              <a:off x="4481513" y="4943475"/>
              <a:ext cx="138113" cy="14287"/>
            </a:xfrm>
            <a:custGeom>
              <a:avLst/>
              <a:gdLst>
                <a:gd name="T0" fmla="*/ 81 w 140"/>
                <a:gd name="T1" fmla="*/ 7 h 15"/>
                <a:gd name="T2" fmla="*/ 0 w 140"/>
                <a:gd name="T3" fmla="*/ 8 h 15"/>
                <a:gd name="T4" fmla="*/ 4 w 140"/>
                <a:gd name="T5" fmla="*/ 13 h 15"/>
                <a:gd name="T6" fmla="*/ 80 w 140"/>
                <a:gd name="T7" fmla="*/ 13 h 15"/>
                <a:gd name="T8" fmla="*/ 106 w 140"/>
                <a:gd name="T9" fmla="*/ 15 h 15"/>
                <a:gd name="T10" fmla="*/ 140 w 140"/>
                <a:gd name="T11" fmla="*/ 8 h 15"/>
                <a:gd name="T12" fmla="*/ 133 w 140"/>
                <a:gd name="T13" fmla="*/ 4 h 15"/>
                <a:gd name="T14" fmla="*/ 81 w 140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5">
                  <a:moveTo>
                    <a:pt x="81" y="7"/>
                  </a:moveTo>
                  <a:cubicBezTo>
                    <a:pt x="41" y="0"/>
                    <a:pt x="5" y="4"/>
                    <a:pt x="0" y="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11"/>
                    <a:pt x="39" y="6"/>
                    <a:pt x="80" y="13"/>
                  </a:cubicBezTo>
                  <a:cubicBezTo>
                    <a:pt x="90" y="14"/>
                    <a:pt x="99" y="15"/>
                    <a:pt x="106" y="15"/>
                  </a:cubicBezTo>
                  <a:cubicBezTo>
                    <a:pt x="129" y="15"/>
                    <a:pt x="140" y="8"/>
                    <a:pt x="140" y="8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1" y="5"/>
                    <a:pt x="121" y="13"/>
                    <a:pt x="8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noProof="1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 bwMode="auto"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1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5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0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3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5E397A7A-90FB-4CD9-B124-B606C8E6E5BC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045CE7D0-750B-4877-98FA-38AF588D6B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3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FC192957-9782-475C-8AA1-F6896D955EAA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81FBAC16-9314-4665-AF29-BAEBD27FF6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EA295B52-CC3D-4B4D-BAD2-3F4D10ABE6FA}" type="datetimeFigureOut">
              <a:rPr lang="zh-CN" altLang="en-US"/>
              <a:pPr>
                <a:defRPr/>
              </a:pPr>
              <a:t>2018/12/12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35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B4A4F5EF-FC4E-4A16-B1DD-9202C04081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1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4" r:id="rId4"/>
    <p:sldLayoutId id="2147483663" r:id="rId5"/>
    <p:sldLayoutId id="2147483662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Relationship Id="rId9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 noChangeAspect="1"/>
          </p:cNvSpPr>
          <p:nvPr/>
        </p:nvSpPr>
        <p:spPr>
          <a:xfrm>
            <a:off x="2239520" y="1791771"/>
            <a:ext cx="4881562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3200" noProof="1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没有美工历险记</a:t>
            </a:r>
            <a:endParaRPr lang="en-US" altLang="zh-CN" sz="3200" noProof="1">
              <a:solidFill>
                <a:srgbClr val="FBFBF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796381" y="2564614"/>
            <a:ext cx="268255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15271139 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陈思言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16171061 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郭宇轩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16271012 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雷佳宾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18373166 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赵瑞琦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12461" y="2442536"/>
            <a:ext cx="3535680" cy="56088"/>
            <a:chOff x="1949423" y="3788624"/>
            <a:chExt cx="3535680" cy="56088"/>
          </a:xfrm>
        </p:grpSpPr>
        <p:sp>
          <p:nvSpPr>
            <p:cNvPr id="2" name="矩形 1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FCB97DA-3BE1-4CFD-80B8-82D2EF3CFDF5}"/>
              </a:ext>
            </a:extLst>
          </p:cNvPr>
          <p:cNvSpPr txBox="1"/>
          <p:nvPr/>
        </p:nvSpPr>
        <p:spPr>
          <a:xfrm>
            <a:off x="3140153" y="25717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开发者：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A278030-74EE-40D1-BC9C-2B5E07904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" y="2631735"/>
            <a:ext cx="942975" cy="94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93827E-6 L 0.87743 4.9382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1"/>
      <p:bldP spid="10" grpId="2"/>
      <p:bldP spid="10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5446509" y="3791695"/>
            <a:ext cx="296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那</a:t>
            </a:r>
            <a:r>
              <a:rPr lang="en-US" altLang="zh-CN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现场演示一下？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20E7EAD-B670-495B-A4C0-BBEA8DAB19C4}"/>
              </a:ext>
            </a:extLst>
          </p:cNvPr>
          <p:cNvSpPr txBox="1"/>
          <p:nvPr/>
        </p:nvSpPr>
        <p:spPr>
          <a:xfrm>
            <a:off x="169137" y="88388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游戏玩法：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7BFEBA-F931-40CC-A793-0874AC97A9B1}"/>
              </a:ext>
            </a:extLst>
          </p:cNvPr>
          <p:cNvSpPr txBox="1"/>
          <p:nvPr/>
        </p:nvSpPr>
        <p:spPr>
          <a:xfrm>
            <a:off x="2325295" y="1483067"/>
            <a:ext cx="52629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单人游戏</a:t>
            </a:r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多人联机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WASD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控制方向，鼠标左键控制射击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F10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：截图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F11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：全屏</a:t>
            </a:r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退出全屏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Esc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：返回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联机只需连接同一局域网后输入房主的</a:t>
            </a:r>
            <a:r>
              <a:rPr lang="en-US" altLang="zh-CN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IP</a:t>
            </a:r>
            <a:r>
              <a:rPr lang="zh-CN" altLang="en-US" sz="1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地址即可</a:t>
            </a:r>
            <a:endParaRPr lang="en-US" altLang="zh-CN" sz="1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301217-D5D2-4E59-98C7-448AFF2E9676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556B8B6-C296-4BA5-A7AE-D53B5C574AD6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C44831-405C-4571-80C6-AC9420576F31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E8A33FC2-EF63-4B5A-ABE7-98943EEB0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693EE3-5454-441F-98CA-D497265886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0A58E0F-B700-4E18-82E5-9FDB2A00C4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F5EA0CB9-6705-402D-B29F-2C0EA854C318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DCA179AA-CD80-4B9E-8F0C-98A061FC274A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4DC0518A-69FF-401E-AED3-98BD0D5A9C1A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56A616D0-AE3D-4122-8C3A-3895D4FB860C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EFB2243F-8494-4058-A649-0BA2D52E731D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8BE07AB1-4B1D-4836-9B5F-B2462A158833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FADC07A2-060F-425D-825B-274E79918185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EB118A65-F0B5-4337-9ADD-3427D721BFDD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644DF305-0D77-4FE6-8292-A4C1FDC13ECF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1351FB2-2A5E-4112-BA49-8E5363808A48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9884239-90B4-4566-818E-023AAA2266C4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2D2A062-04CA-4581-B699-2D331B914D0C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22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7849" y="1657350"/>
            <a:ext cx="5143502" cy="1828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57351" y="1657350"/>
            <a:ext cx="5143502" cy="1828800"/>
          </a:xfrm>
          <a:prstGeom prst="rect">
            <a:avLst/>
          </a:prstGeom>
        </p:spPr>
      </p:pic>
      <p:sp>
        <p:nvSpPr>
          <p:cNvPr id="20" name="文本框 19"/>
          <p:cNvSpPr txBox="1">
            <a:spLocks noChangeAspect="1" noChangeArrowheads="1"/>
          </p:cNvSpPr>
          <p:nvPr/>
        </p:nvSpPr>
        <p:spPr bwMode="auto">
          <a:xfrm>
            <a:off x="2410620" y="1678940"/>
            <a:ext cx="45416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我们是怎么做的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886228" y="3021300"/>
            <a:ext cx="34858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状态机、地图、碰撞检测、联机等等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47009" y="2829034"/>
            <a:ext cx="3535680" cy="56088"/>
            <a:chOff x="1949423" y="3788624"/>
            <a:chExt cx="3535680" cy="56088"/>
          </a:xfrm>
        </p:grpSpPr>
        <p:sp>
          <p:nvSpPr>
            <p:cNvPr id="25" name="矩形 24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6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792301" y="2551059"/>
            <a:ext cx="964936" cy="943427"/>
          </a:xfrm>
          <a:prstGeom prst="ellipse">
            <a:avLst/>
          </a:prstGeom>
          <a:solidFill>
            <a:srgbClr val="009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环境配置</a:t>
            </a:r>
          </a:p>
        </p:txBody>
      </p:sp>
      <p:sp>
        <p:nvSpPr>
          <p:cNvPr id="18" name="虚尾箭头 2"/>
          <p:cNvSpPr/>
          <p:nvPr/>
        </p:nvSpPr>
        <p:spPr>
          <a:xfrm>
            <a:off x="1942920" y="2899816"/>
            <a:ext cx="395204" cy="257342"/>
          </a:xfrm>
          <a:prstGeom prst="stripedRightArrow">
            <a:avLst/>
          </a:prstGeom>
          <a:solidFill>
            <a:srgbClr val="009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00165" y="2497778"/>
            <a:ext cx="1181156" cy="1137822"/>
          </a:xfrm>
          <a:prstGeom prst="ellipse">
            <a:avLst/>
          </a:prstGeom>
          <a:solidFill>
            <a:srgbClr val="F32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原始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demo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虚尾箭头 4"/>
          <p:cNvSpPr/>
          <p:nvPr/>
        </p:nvSpPr>
        <p:spPr>
          <a:xfrm>
            <a:off x="4043362" y="2899816"/>
            <a:ext cx="395204" cy="257342"/>
          </a:xfrm>
          <a:prstGeom prst="stripedRightArrow">
            <a:avLst/>
          </a:prstGeom>
          <a:solidFill>
            <a:srgbClr val="F32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725928" y="2398492"/>
            <a:ext cx="1325026" cy="1327952"/>
          </a:xfrm>
          <a:prstGeom prst="ellipse">
            <a:avLst/>
          </a:prstGeom>
          <a:solidFill>
            <a:srgbClr val="EE7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状态机</a:t>
            </a:r>
            <a:endParaRPr lang="en-US" altLang="zh-CN" sz="1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虚尾箭头 8"/>
          <p:cNvSpPr/>
          <p:nvPr/>
        </p:nvSpPr>
        <p:spPr>
          <a:xfrm>
            <a:off x="6339476" y="2899816"/>
            <a:ext cx="395204" cy="257342"/>
          </a:xfrm>
          <a:prstGeom prst="stripedRightArrow">
            <a:avLst/>
          </a:prstGeom>
          <a:solidFill>
            <a:srgbClr val="EE76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972381" y="2380381"/>
            <a:ext cx="1302564" cy="1296211"/>
          </a:xfrm>
          <a:prstGeom prst="ellipse">
            <a:avLst/>
          </a:prstGeom>
          <a:solidFill>
            <a:srgbClr val="567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迭代开发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380478" y="1249142"/>
            <a:ext cx="2408103" cy="1340544"/>
            <a:chOff x="1602873" y="1131590"/>
            <a:chExt cx="2175303" cy="1210948"/>
          </a:xfrm>
        </p:grpSpPr>
        <p:sp>
          <p:nvSpPr>
            <p:cNvPr id="27" name="椭圆 26"/>
            <p:cNvSpPr/>
            <p:nvPr/>
          </p:nvSpPr>
          <p:spPr>
            <a:xfrm>
              <a:off x="1602873" y="2259515"/>
              <a:ext cx="83023" cy="83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/>
            <p:cNvCxnSpPr>
              <a:stCxn id="27" idx="0"/>
            </p:cNvCxnSpPr>
            <p:nvPr/>
          </p:nvCxnSpPr>
          <p:spPr>
            <a:xfrm flipV="1">
              <a:off x="1644384" y="1131590"/>
              <a:ext cx="0" cy="11279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3"/>
            <p:cNvSpPr txBox="1"/>
            <p:nvPr/>
          </p:nvSpPr>
          <p:spPr>
            <a:xfrm>
              <a:off x="1685896" y="1164530"/>
              <a:ext cx="2092280" cy="27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Qt</a:t>
              </a:r>
              <a:r>
                <a:rPr lang="zh-CN" altLang="en-US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及</a:t>
              </a:r>
              <a:r>
                <a:rPr lang="en-US" altLang="zh-CN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VS</a:t>
              </a:r>
              <a:r>
                <a:rPr lang="zh-CN" altLang="en-US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插件的安装</a:t>
              </a:r>
              <a:endPara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97990" y="1161204"/>
            <a:ext cx="2125673" cy="1287622"/>
            <a:chOff x="1602873" y="915566"/>
            <a:chExt cx="1920176" cy="1163143"/>
          </a:xfrm>
        </p:grpSpPr>
        <p:sp>
          <p:nvSpPr>
            <p:cNvPr id="31" name="椭圆 30"/>
            <p:cNvSpPr/>
            <p:nvPr/>
          </p:nvSpPr>
          <p:spPr>
            <a:xfrm>
              <a:off x="1602873" y="1995686"/>
              <a:ext cx="83023" cy="830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1644384" y="915566"/>
              <a:ext cx="0" cy="11279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685897" y="1147321"/>
              <a:ext cx="1837152" cy="278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游戏流程控制</a:t>
              </a:r>
              <a:endPara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87251" y="3533187"/>
            <a:ext cx="2218657" cy="1253130"/>
            <a:chOff x="2572146" y="3406852"/>
            <a:chExt cx="2218657" cy="1253130"/>
          </a:xfrm>
        </p:grpSpPr>
        <p:grpSp>
          <p:nvGrpSpPr>
            <p:cNvPr id="35" name="组合 34"/>
            <p:cNvGrpSpPr/>
            <p:nvPr/>
          </p:nvGrpSpPr>
          <p:grpSpPr>
            <a:xfrm>
              <a:off x="2572146" y="3406852"/>
              <a:ext cx="91908" cy="1253130"/>
              <a:chOff x="5796760" y="3373688"/>
              <a:chExt cx="83023" cy="1131985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796760" y="3373688"/>
                <a:ext cx="83023" cy="830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38" name="直接连接符 37"/>
              <p:cNvCxnSpPr>
                <a:cxnSpLocks/>
                <a:stCxn id="37" idx="4"/>
              </p:cNvCxnSpPr>
              <p:nvPr/>
            </p:nvCxnSpPr>
            <p:spPr>
              <a:xfrm>
                <a:off x="5838271" y="3456711"/>
                <a:ext cx="0" cy="104896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"/>
            <p:cNvSpPr txBox="1"/>
            <p:nvPr/>
          </p:nvSpPr>
          <p:spPr>
            <a:xfrm>
              <a:off x="2618099" y="4047269"/>
              <a:ext cx="2172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宋体" panose="02010600030101010101" pitchFamily="2" charset="-122"/>
                </a:rPr>
                <a:t>小黑球大作战</a:t>
              </a:r>
              <a:r>
                <a:rPr lang="en-US" altLang="zh-CN" sz="1000" dirty="0">
                  <a:solidFill>
                    <a:schemeClr val="bg1"/>
                  </a:solidFill>
                  <a:latin typeface="Arial" panose="020B0604020202020204" pitchFamily="34" charset="0"/>
                  <a:sym typeface="宋体" panose="02010600030101010101" pitchFamily="2" charset="-122"/>
                </a:rPr>
                <a:t> </a:t>
              </a:r>
              <a:endParaRPr lang="en-US" altLang="zh-CN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610CE9C9-41D1-4D5A-AD67-DC121030EBC8}"/>
              </a:ext>
            </a:extLst>
          </p:cNvPr>
          <p:cNvSpPr txBox="1"/>
          <p:nvPr/>
        </p:nvSpPr>
        <p:spPr>
          <a:xfrm>
            <a:off x="25557" y="90706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开发过程：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9AB4725-7526-4CA4-A9F7-9710F2AAE1DE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C9739F0-4149-4785-BD87-DCC2A4590FFB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6C3ACDC-58DA-464D-8A42-3675EDE62F46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BED0D4F5-9A7C-483D-87A5-B692487C8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581C818-4A51-4799-A55F-04507626A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29D5260-D985-4DEC-BECB-10551AF107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C3A12BE-B3AD-472C-8555-FAC2AB9A0256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D7F630B1-C48F-475E-A292-00D9C8EE5CF1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DCA95299-EB2F-4007-BA2B-8A22B5AED7AD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E204D91-8C92-43A5-8945-F9DFCB29C6BF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18B19E01-9D6C-4BD9-AB52-8A93A29731BB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93467E9-2624-44A9-9F4E-1E7C61A123F7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A8F04DD-13FE-4AFD-8DFD-34922D152088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854CEAC0-15D3-4B0D-B457-C0AD0F9FC8C3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A496131C-234B-4E24-BE5C-A8170EC01B8A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F30E5E5-7AD3-43DB-8CFD-5B14C52F9196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9F32A73-490D-401D-AF08-08E8CE8FDA23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E246094-6B23-4EAB-9195-4F3ADBDD9F75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63688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C38382-EC6A-4AD6-9F87-C21005F0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78" y="841606"/>
            <a:ext cx="5246648" cy="431077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FAE82DD-2A2B-4BF3-8812-FECFF1321FF0}"/>
              </a:ext>
            </a:extLst>
          </p:cNvPr>
          <p:cNvSpPr txBox="1"/>
          <p:nvPr/>
        </p:nvSpPr>
        <p:spPr>
          <a:xfrm>
            <a:off x="376833" y="92508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流程控制：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F0BA07-446A-4155-B02E-4F62B3F3C567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09A3A19-EF56-4B6D-A007-9DD9AF9C40F8}"/>
              </a:ext>
            </a:extLst>
          </p:cNvPr>
          <p:cNvGrpSpPr/>
          <p:nvPr/>
        </p:nvGrpSpPr>
        <p:grpSpPr>
          <a:xfrm>
            <a:off x="0" y="0"/>
            <a:ext cx="9144000" cy="834947"/>
            <a:chOff x="0" y="0"/>
            <a:chExt cx="9144000" cy="83605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5B6739F-A801-4EA4-B641-27D1FFB35543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55BE009B-1C8F-486B-BE5C-14A6B0332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7F49BBC-8F9C-4C6F-A948-EA31D083CA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47CA8EF-75D3-4DE2-B64C-F3B07F0E4B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12E4762C-E658-47ED-964A-6C162805D032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824E2AA-F552-4BD1-A6F7-D4060ADBC8BD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94587E3B-0BFB-408B-A777-3DB9A2A32270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1D6DDE9-7F14-49A2-9797-94A91E466993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0F88E85-0CB8-4698-B94E-9C3C9C12748C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39D30C8-8482-454E-979D-DE7E0ABBFB6B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B4466212-ABD1-464A-A9D3-DC076D730651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CD09D907-4301-437C-AE56-3D5C48CFB245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99C59F26-8C01-4771-989E-7D7EF3469839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0C7117ED-9205-4243-9325-9B35577D546B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55E3ADB-AF4D-480C-8284-75BA233F618A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7DCF305-3870-4C36-8C05-ABEC089CCBD7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8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FAE82DD-2A2B-4BF3-8812-FECFF1321FF0}"/>
              </a:ext>
            </a:extLst>
          </p:cNvPr>
          <p:cNvSpPr txBox="1"/>
          <p:nvPr/>
        </p:nvSpPr>
        <p:spPr>
          <a:xfrm>
            <a:off x="1134785" y="127102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手稿</a:t>
            </a:r>
            <a:r>
              <a:rPr lang="en-US" altLang="zh-CN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(100×100)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63A861-908D-4D61-A1A8-D9B3D05D9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71" t="22286" r="3153" b="17596"/>
          <a:stretch/>
        </p:blipFill>
        <p:spPr>
          <a:xfrm rot="16200000">
            <a:off x="1639556" y="1490879"/>
            <a:ext cx="2772712" cy="309217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5929050-07FB-4F11-A46F-497B11E1C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72" r="1573"/>
          <a:stretch/>
        </p:blipFill>
        <p:spPr>
          <a:xfrm>
            <a:off x="5422907" y="1648980"/>
            <a:ext cx="3206289" cy="304275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215AB69-7EA8-4D84-A740-01D090F956BA}"/>
              </a:ext>
            </a:extLst>
          </p:cNvPr>
          <p:cNvSpPr txBox="1"/>
          <p:nvPr/>
        </p:nvSpPr>
        <p:spPr>
          <a:xfrm>
            <a:off x="4945645" y="1271027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完成图</a:t>
            </a: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(100×100)</a:t>
            </a:r>
            <a:r>
              <a:rPr lang="zh-CN" altLang="en-US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E5919C-457F-465A-97A6-52DC29D3AF0F}"/>
              </a:ext>
            </a:extLst>
          </p:cNvPr>
          <p:cNvSpPr txBox="1"/>
          <p:nvPr/>
        </p:nvSpPr>
        <p:spPr>
          <a:xfrm>
            <a:off x="12755" y="93043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地图绘制：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BB7B57-C529-461B-9638-580D1C7D19FE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308A5AC-D637-480D-9BF5-976C72653568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18D3E45-367C-4F56-9076-9501196B4582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92A33CB7-A77C-42A4-A6F9-6748430AC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A0513D9-38DB-4E9C-873C-CC892A870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28F2361-6FBB-41BF-A116-6B4567A977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EFBFCF04-8589-4E61-BF4E-3A79F7414283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295965E-AD07-435C-A396-A2D61291EBB3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E2F28E4-CACA-433B-BF56-F67A151B1C60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EF30113-2BF4-4439-A384-FBFF17FF3FD6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BB7A7034-9539-4C05-B330-6F447CFCB0E0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F23DBA6B-DE2F-48B4-A4B3-94CDB4A094CE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A08B3827-098E-4954-90DB-796DB049D2A6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3DD04E5-60F8-4156-A1C9-58F2E2A08D08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F2CC593-9042-4215-BD3C-0E8A6BAAAD22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431B86FD-346D-41EB-B657-A5A780AF3F03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08943DC-099A-4328-AC00-726D33D35C61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0776443-441B-454E-A605-1FCAD4B3F100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13922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-248423" y="875507"/>
            <a:ext cx="2024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迭代开发：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2F0BA92-220A-4660-98A5-68DCA30C8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t="15100" r="15114" b="9485"/>
          <a:stretch/>
        </p:blipFill>
        <p:spPr>
          <a:xfrm>
            <a:off x="1125379" y="1379911"/>
            <a:ext cx="4851205" cy="28236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C6BFC93F-6A70-4A61-B938-2394A3FD17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t="4437" r="4636" b="-1"/>
          <a:stretch/>
        </p:blipFill>
        <p:spPr>
          <a:xfrm>
            <a:off x="1764588" y="1379008"/>
            <a:ext cx="5409618" cy="296125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A917AC8-B7C2-4942-80A3-163171B6F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699" y="1291286"/>
            <a:ext cx="5806452" cy="3266129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CF9BED8-A14B-4636-8872-7297CAD73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764" y="1379008"/>
            <a:ext cx="5805281" cy="326547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47D9DF7-115B-49E0-9FE4-C96255FC3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79" y="1307595"/>
            <a:ext cx="6147426" cy="34579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C68E3AE-1475-4919-A21B-1919A726F823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A988B0A-A43C-47E0-913F-A0C1C36609D2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5B4C78D9-914C-419B-B524-CEEBF6959105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C3E9AA4D-2814-4E1D-BA79-7299EE076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F8A8793-7245-493F-A012-1FF6C52146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FB74FF00-9A54-4279-99B1-1340025D33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33FABBD-6028-40E8-B634-7B0E8178B41C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25F65B4-BC69-497F-B897-613A9783E9CE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F9B44B75-8809-492B-A40A-153E53F57C8A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A4A22209-CE9C-47D2-8517-42C7691B0BC1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A6B90B02-A5AB-4E5A-A7AE-FCD5024C1968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907883AE-DFFD-4543-88D4-CCBC121519D0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BAB5555-F97B-4B74-B22A-C7ED50F8F62C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C114918D-6953-4B97-8FB4-FDB6E43FC303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5CBE6AE9-21C0-4604-9ACA-66E06F09BFAC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F1E8AED-353A-4618-BC50-A161395594DC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7F006F0-C192-4A7D-B5F6-722044E15BC7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12D652A-C2CB-4176-A2E1-1ACFB9D1793F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7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15"/>
          <p:cNvSpPr>
            <a:spLocks noChangeArrowheads="1"/>
          </p:cNvSpPr>
          <p:nvPr/>
        </p:nvSpPr>
        <p:spPr bwMode="auto">
          <a:xfrm>
            <a:off x="199668" y="1656348"/>
            <a:ext cx="35083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例：两个圆形运动物体的碰撞检测，数学推导：</a:t>
            </a:r>
            <a:endParaRPr lang="zh-CN" altLang="en-US" sz="1200" dirty="0">
              <a:solidFill>
                <a:srgbClr val="000000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275884" y="1056210"/>
            <a:ext cx="2718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碰撞检测的一些细节：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0" y="4334527"/>
            <a:ext cx="9144000" cy="834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080DDD-78FB-4440-ADDE-42C5804E25F7}"/>
                  </a:ext>
                </a:extLst>
              </p:cNvPr>
              <p:cNvSpPr/>
              <p:nvPr/>
            </p:nvSpPr>
            <p:spPr>
              <a:xfrm>
                <a:off x="687358" y="1984012"/>
                <a:ext cx="3578695" cy="2662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groupChr>
                    </m:oMath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groupChr>
                    </m:oMath>
                  </m:oMathPara>
                </a14:m>
                <a:br>
                  <a:rPr lang="zh-CN" alt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关于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二次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方程</a:t>
                </a:r>
                <a:endParaRPr lang="en-US" altLang="zh-CN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groupChr>
                                <m:groupChrPr>
                                  <m:chr m:val="→"/>
                                  <m:pos m:val="top"/>
                                  <m:vertJc m:val="bot"/>
                                  <m:ctrlPr>
                                    <a:rPr lang="zh-CN" alt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</m:groupChr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则该方程中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groupChr>
                      <m:groupChrPr>
                        <m:chr m:val="→"/>
                        <m:pos m:val="top"/>
                        <m:vertJc m:val="bot"/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groupChr>
                    <m:sSup>
                      <m:sSupPr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groupChr>
                      <m:r>
                        <a:rPr lang="zh-CN" alt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groupChr>
                        <m:groupChrPr>
                          <m:chr m:val="→"/>
                          <m:pos m:val="top"/>
                          <m:vertJc m:val="bot"/>
                          <m:ctrlP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</m:oMath>
                  </m:oMathPara>
                </a14:m>
                <a:br>
                  <a:rPr lang="zh-CN" alt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groupChr>
                              <m:groupChrPr>
                                <m:chr m:val="→"/>
                                <m:pos m:val="top"/>
                                <m:vertJc m:val="bot"/>
                                <m:ctrlPr>
                                  <a:rPr lang="zh-CN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groupChr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groupChr>
                          </m:e>
                        </m:d>
                      </m:e>
                      <m:sup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zh-CN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>
                  <a:solidFill>
                    <a:schemeClr val="bg1"/>
                  </a:solidFill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</a:rPr>
                  <a:t>通过一元二次方程求根公式可解出 </a:t>
                </a:r>
                <a:r>
                  <a:rPr lang="en-US" altLang="zh-CN" i="1" dirty="0">
                    <a:solidFill>
                      <a:schemeClr val="bg1"/>
                    </a:solidFill>
                  </a:rPr>
                  <a:t>t</a:t>
                </a:r>
                <a:endParaRPr lang="zh-CN" altLang="en-US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080DDD-78FB-4440-ADDE-42C5804E2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8" y="1984012"/>
                <a:ext cx="3578695" cy="2662588"/>
              </a:xfrm>
              <a:prstGeom prst="rect">
                <a:avLst/>
              </a:prstGeom>
              <a:blipFill>
                <a:blip r:embed="rId5"/>
                <a:stretch>
                  <a:fillRect l="-1704" t="-3432" b="-1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E3F74462-94DA-498B-B586-D7421CA00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78" y="636546"/>
            <a:ext cx="5390686" cy="435713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44B128-D5A3-4E07-9468-ACF371BCB448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DDF0679-BDD2-4F1A-9923-58807425E82E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32B2A2-AD52-4C0D-9007-55DE055FEDAE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495455AF-AFD5-43DC-8F5A-9B2F8AA37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CB7CC32-238F-44D9-9248-306755F9E8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621DE53-1300-4044-86B4-F69260F04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DEF11FE0-3E6F-46A7-8B50-3CA9503525B8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E70E8A69-C8D6-4711-8472-12E773182A6D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CC92A80D-5864-4861-BA8E-341E9EB26E53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64FB3DD-3797-46DD-B897-793507F2DD91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DCC2DCE-F7DA-4A32-815F-3652783003C4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C2B09B9-4FAC-485F-88FC-33DC37DA1E29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3F891342-D40F-4252-824F-BFF15D86C024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133E921-1A72-466E-9ED6-9A956567A1FF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E5494D71-3606-4FA2-AD4B-6420BE77A34D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57732EF4-B836-46C4-8064-C4B3FE80E209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0BB03EC-BFB3-4F88-BC5D-67D92AF4BA5F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996D4AE-9EB1-4D25-931C-C5DECBE0D322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5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  <p:bldP spid="4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7849" y="1657350"/>
            <a:ext cx="5143502" cy="1828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57351" y="1657350"/>
            <a:ext cx="5143502" cy="1828800"/>
          </a:xfrm>
          <a:prstGeom prst="rect">
            <a:avLst/>
          </a:prstGeom>
        </p:spPr>
      </p:pic>
      <p:sp>
        <p:nvSpPr>
          <p:cNvPr id="20" name="文本框 19"/>
          <p:cNvSpPr txBox="1">
            <a:spLocks noChangeAspect="1" noChangeArrowheads="1"/>
          </p:cNvSpPr>
          <p:nvPr/>
        </p:nvSpPr>
        <p:spPr bwMode="auto">
          <a:xfrm>
            <a:off x="2672555" y="1678940"/>
            <a:ext cx="36845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4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遇到的困难</a:t>
            </a:r>
            <a:endParaRPr lang="en-US" altLang="zh-CN" sz="4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132930" y="3008939"/>
            <a:ext cx="27638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卡死、掉帧、穿模等等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47009" y="2829034"/>
            <a:ext cx="3535680" cy="56088"/>
            <a:chOff x="1949423" y="3788624"/>
            <a:chExt cx="3535680" cy="56088"/>
          </a:xfrm>
        </p:grpSpPr>
        <p:sp>
          <p:nvSpPr>
            <p:cNvPr id="25" name="矩形 24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27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2304600" y="1593626"/>
            <a:ext cx="35903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原因：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硬件资源分配不当；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marR="0" lvl="0" indent="-34290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算法复杂度过高。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sp>
        <p:nvSpPr>
          <p:cNvPr id="54" name="矩形 1"/>
          <p:cNvSpPr>
            <a:spLocks noChangeArrowheads="1"/>
          </p:cNvSpPr>
          <p:nvPr/>
        </p:nvSpPr>
        <p:spPr bwMode="auto">
          <a:xfrm>
            <a:off x="2304599" y="2571749"/>
            <a:ext cx="453911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解决</a:t>
            </a:r>
            <a:r>
              <a:rPr lang="zh-CN" altLang="en-US" sz="1600" noProof="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方案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：</a:t>
            </a:r>
            <a:endParaRPr lang="en-US" altLang="zh-CN" sz="1600" noProof="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采用多线程，不相关的计算放在不同的线程中；</a:t>
            </a:r>
            <a:endParaRPr lang="en-US" altLang="zh-CN" sz="16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  <a:p>
            <a:pPr lvl="0" eaLnBrk="0" hangingPunct="0">
              <a:defRPr/>
            </a:pPr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在一个线程卡的时候其他线程还能正常运行，比如游戏卡的时候能够正常关闭</a:t>
            </a:r>
            <a:endParaRPr lang="en-US" altLang="zh-CN" sz="16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0D9139-BB52-45CC-A520-69499A96702E}"/>
              </a:ext>
            </a:extLst>
          </p:cNvPr>
          <p:cNvSpPr txBox="1"/>
          <p:nvPr/>
        </p:nvSpPr>
        <p:spPr>
          <a:xfrm>
            <a:off x="293246" y="9626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卡死问题：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676C8A-17DF-48E9-A048-C55619BD12A0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AD41F8A-1019-4972-94E6-F4DB263280CC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12F0F870-5FBF-43C8-96B3-EC61D9D72EED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E68B5228-5CEF-4AF0-B7F4-184D0652D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C30732D-DDF6-46FE-A37C-1EF848A60B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BDFA1FB0-37BF-4CA8-B3B4-E3D354EB5A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3C89257B-ADF9-423E-9785-048E55B74491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F861F116-9D61-49D1-98CE-362B6D10E20C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7C42498-2F5D-4A39-BD90-1F203D516573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8AF89218-0875-4811-BCD1-C37E20E285F0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1FC4D87F-F95E-4BFD-BC24-6C0422D68004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E146205-F506-4700-9466-A2AA3CA09A3C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731E5D5C-1726-4C3D-A405-482BE5F7A846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8F8BAC93-ABA6-42FE-B192-84EE833C840A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67DD3EE-7611-44E6-85AB-267BBB881457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442557DB-5338-4966-8BD3-082A3589A2E8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DE9AD2-54BB-4C3C-95A0-AEE32C9CC526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52E9BEF-11AA-453C-8388-43EC59F7B81E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7131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1818671" y="2134192"/>
            <a:ext cx="57394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在于一帧里面干的事情太多：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绘制地图、更新人物状态并绘制人物、如果联机还需发送数据包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4" name="矩形 1"/>
          <p:cNvSpPr>
            <a:spLocks noChangeArrowheads="1"/>
          </p:cNvSpPr>
          <p:nvPr/>
        </p:nvSpPr>
        <p:spPr bwMode="auto">
          <a:xfrm>
            <a:off x="1818671" y="3139755"/>
            <a:ext cx="52107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eaLnBrk="0" hangingPunct="0">
              <a:defRPr/>
            </a:pPr>
            <a:r>
              <a:rPr lang="zh-CN" altLang="en-US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每一个箱子、每一个角色、每一发子弹都是一个对象，每一个对象都带有一个碰撞器。地图上对象的数量为</a:t>
            </a:r>
            <a:r>
              <a:rPr lang="en-US" altLang="zh-CN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600</a:t>
            </a:r>
            <a:r>
              <a:rPr lang="zh-CN" altLang="en-US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到</a:t>
            </a:r>
            <a:r>
              <a:rPr lang="en-US" altLang="zh-CN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700</a:t>
            </a:r>
            <a:r>
              <a:rPr lang="zh-CN" altLang="en-US" sz="14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个。</a:t>
            </a:r>
            <a:endParaRPr lang="en-US" altLang="zh-CN" sz="14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0D9139-BB52-45CC-A520-69499A96702E}"/>
              </a:ext>
            </a:extLst>
          </p:cNvPr>
          <p:cNvSpPr txBox="1"/>
          <p:nvPr/>
        </p:nvSpPr>
        <p:spPr>
          <a:xfrm>
            <a:off x="199668" y="9772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掉帧问题：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7ABB35-0044-4BE9-BA9E-B986221B026E}"/>
              </a:ext>
            </a:extLst>
          </p:cNvPr>
          <p:cNvSpPr txBox="1"/>
          <p:nvPr/>
        </p:nvSpPr>
        <p:spPr>
          <a:xfrm>
            <a:off x="1636205" y="4549515"/>
            <a:ext cx="16882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注：游戏设定为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60</a:t>
            </a: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帧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8FB189-55C8-411E-9F62-C76F3AA6CE82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35D0BA-C6E7-46E9-ACFE-77B28DDD0543}"/>
              </a:ext>
            </a:extLst>
          </p:cNvPr>
          <p:cNvSpPr/>
          <p:nvPr/>
        </p:nvSpPr>
        <p:spPr>
          <a:xfrm>
            <a:off x="620449" y="148326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分析原因：</a:t>
            </a:r>
            <a:endParaRPr lang="zh-CN" altLang="en-US" sz="16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BAE0396-3808-483A-9D8D-2ED45BCF6CCD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2419DF7D-D796-4654-B4C9-9BE2EAA99A50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8484A4C9-3396-4684-8FE9-CDE23D8A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12CD435-0074-4227-9986-0BB8A33672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9A0AE65-18C9-4DAE-BFF6-34082B64ED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199D9CD0-4F64-4DA2-9081-AABA193DFED2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DE090BC1-C9D3-44EB-B9A5-0A2CEA8C9B96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71A5D56A-8B1F-43AE-9BD1-B0BDFDE3C8A9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9946B560-676F-454E-812D-256D39B40634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C40BB3C-FEDA-439A-933C-D9F21C74A89C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807FB5CC-B3E6-4A27-8D55-A4B125516470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75F86D89-EB11-4C88-894A-F66530AB2B6A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97EFB930-4940-4F87-8912-D2B25CC953D0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36A86BF-0D3D-43CA-92CF-CE24FA3339C0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860AE290-6E95-478D-8EBD-542D14BBC705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2D78BD-31C5-4BEC-98D7-71C0B0EFF2DC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193B8CF-1909-4AB5-B218-52B99D124963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17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utoUpdateAnimBg="0"/>
      <p:bldP spid="5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1232326"/>
            <a:chOff x="0" y="0"/>
            <a:chExt cx="9144000" cy="1232326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58" y="0"/>
              <a:ext cx="2397176" cy="1232326"/>
            </a:xfrm>
            <a:prstGeom prst="rect">
              <a:avLst/>
            </a:prstGeom>
          </p:spPr>
        </p:pic>
        <p:sp>
          <p:nvSpPr>
            <p:cNvPr id="43" name="任意多边形: 形状 42"/>
            <p:cNvSpPr/>
            <p:nvPr/>
          </p:nvSpPr>
          <p:spPr>
            <a:xfrm>
              <a:off x="599123" y="400050"/>
              <a:ext cx="1052512" cy="300038"/>
            </a:xfrm>
            <a:custGeom>
              <a:avLst/>
              <a:gdLst>
                <a:gd name="connsiteX0" fmla="*/ 0 w 904875"/>
                <a:gd name="connsiteY0" fmla="*/ 0 h 300038"/>
                <a:gd name="connsiteX1" fmla="*/ 604837 w 904875"/>
                <a:gd name="connsiteY1" fmla="*/ 0 h 300038"/>
                <a:gd name="connsiteX2" fmla="*/ 904875 w 904875"/>
                <a:gd name="connsiteY2" fmla="*/ 300038 h 300038"/>
                <a:gd name="connsiteX3" fmla="*/ 4762 w 904875"/>
                <a:gd name="connsiteY3" fmla="*/ 300038 h 300038"/>
                <a:gd name="connsiteX4" fmla="*/ 0 w 904875"/>
                <a:gd name="connsiteY4" fmla="*/ 0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875" h="300038">
                  <a:moveTo>
                    <a:pt x="0" y="0"/>
                  </a:moveTo>
                  <a:lnTo>
                    <a:pt x="604837" y="0"/>
                  </a:lnTo>
                  <a:lnTo>
                    <a:pt x="904875" y="300038"/>
                  </a:lnTo>
                  <a:lnTo>
                    <a:pt x="4762" y="300038"/>
                  </a:lnTo>
                  <a:cubicBezTo>
                    <a:pt x="3175" y="200025"/>
                    <a:pt x="1587" y="10001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>
              <a:spLocks noChangeArrowheads="1"/>
            </p:cNvSpPr>
            <p:nvPr/>
          </p:nvSpPr>
          <p:spPr bwMode="auto">
            <a:xfrm>
              <a:off x="1636205" y="424022"/>
              <a:ext cx="180636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400" dirty="0">
                  <a:solidFill>
                    <a:schemeClr val="bg1"/>
                  </a:solidFill>
                </a:rPr>
                <a:t>TABLE OF CONTENTS</a:t>
              </a:r>
            </a:p>
          </p:txBody>
        </p:sp>
        <p:sp>
          <p:nvSpPr>
            <p:cNvPr id="51" name="文本框 50"/>
            <p:cNvSpPr txBox="1">
              <a:spLocks noChangeArrowheads="1"/>
            </p:cNvSpPr>
            <p:nvPr/>
          </p:nvSpPr>
          <p:spPr bwMode="auto">
            <a:xfrm>
              <a:off x="687358" y="391500"/>
              <a:ext cx="678845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dirty="0">
                  <a:latin typeface="幼圆" panose="02010509060101010101" pitchFamily="49" charset="-122"/>
                  <a:ea typeface="幼圆" panose="02010509060101010101" pitchFamily="49" charset="-122"/>
                </a:rPr>
                <a:t>目  录</a:t>
              </a:r>
              <a:endParaRPr lang="en-US" altLang="zh-CN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flipV="1">
              <a:off x="3314700" y="539600"/>
              <a:ext cx="5829300" cy="45719"/>
              <a:chOff x="1949423" y="3788624"/>
              <a:chExt cx="3535680" cy="5608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949423" y="3788624"/>
                <a:ext cx="883920" cy="56088"/>
              </a:xfrm>
              <a:prstGeom prst="rect">
                <a:avLst/>
              </a:prstGeom>
              <a:solidFill>
                <a:srgbClr val="F323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833343" y="3788624"/>
                <a:ext cx="883920" cy="56088"/>
              </a:xfrm>
              <a:prstGeom prst="rect">
                <a:avLst/>
              </a:prstGeom>
              <a:solidFill>
                <a:srgbClr val="567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717263" y="3788624"/>
                <a:ext cx="883920" cy="56088"/>
              </a:xfrm>
              <a:prstGeom prst="rect">
                <a:avLst/>
              </a:prstGeom>
              <a:solidFill>
                <a:srgbClr val="EE7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601183" y="3788624"/>
                <a:ext cx="883920" cy="56088"/>
              </a:xfrm>
              <a:prstGeom prst="rect">
                <a:avLst/>
              </a:prstGeom>
              <a:solidFill>
                <a:srgbClr val="009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 flipV="1">
              <a:off x="0" y="539600"/>
              <a:ext cx="532448" cy="45719"/>
              <a:chOff x="1949423" y="3788624"/>
              <a:chExt cx="3535680" cy="56088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949423" y="3788624"/>
                <a:ext cx="883920" cy="56088"/>
              </a:xfrm>
              <a:prstGeom prst="rect">
                <a:avLst/>
              </a:prstGeom>
              <a:solidFill>
                <a:srgbClr val="F323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833343" y="3788624"/>
                <a:ext cx="883920" cy="56088"/>
              </a:xfrm>
              <a:prstGeom prst="rect">
                <a:avLst/>
              </a:prstGeom>
              <a:solidFill>
                <a:srgbClr val="567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717263" y="3788624"/>
                <a:ext cx="883920" cy="56088"/>
              </a:xfrm>
              <a:prstGeom prst="rect">
                <a:avLst/>
              </a:prstGeom>
              <a:solidFill>
                <a:srgbClr val="EE7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4601183" y="3788624"/>
                <a:ext cx="883920" cy="56088"/>
              </a:xfrm>
              <a:prstGeom prst="rect">
                <a:avLst/>
              </a:prstGeom>
              <a:solidFill>
                <a:srgbClr val="009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63147" r="34107"/>
          <a:stretch/>
        </p:blipFill>
        <p:spPr>
          <a:xfrm rot="10800000">
            <a:off x="0" y="3224912"/>
            <a:ext cx="9144000" cy="1918587"/>
          </a:xfrm>
          <a:prstGeom prst="rect">
            <a:avLst/>
          </a:prstGeom>
        </p:spPr>
      </p:pic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3272949" y="1389086"/>
            <a:ext cx="2658110" cy="400357"/>
            <a:chOff x="3345" y="2426"/>
            <a:chExt cx="4186" cy="630"/>
          </a:xfrm>
        </p:grpSpPr>
        <p:sp>
          <p:nvSpPr>
            <p:cNvPr id="64" name="文本框 20"/>
            <p:cNvSpPr txBox="1">
              <a:spLocks noChangeArrowheads="1"/>
            </p:cNvSpPr>
            <p:nvPr/>
          </p:nvSpPr>
          <p:spPr bwMode="auto">
            <a:xfrm>
              <a:off x="4000" y="2426"/>
              <a:ext cx="3531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我们做的是什么</a:t>
              </a:r>
              <a:endPara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345" y="2495"/>
              <a:ext cx="485" cy="485"/>
            </a:xfrm>
            <a:prstGeom prst="ellipse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67" name="文本框 23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8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3273193" y="2069795"/>
            <a:ext cx="2657979" cy="400079"/>
            <a:chOff x="3345" y="2429"/>
            <a:chExt cx="4185" cy="632"/>
          </a:xfrm>
        </p:grpSpPr>
        <p:sp>
          <p:nvSpPr>
            <p:cNvPr id="69" name="文本框 26"/>
            <p:cNvSpPr txBox="1">
              <a:spLocks noChangeArrowheads="1"/>
            </p:cNvSpPr>
            <p:nvPr/>
          </p:nvSpPr>
          <p:spPr bwMode="auto">
            <a:xfrm>
              <a:off x="3999" y="2429"/>
              <a:ext cx="3531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我们是怎么做的</a:t>
              </a:r>
              <a:endPara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345" y="2496"/>
              <a:ext cx="485" cy="484"/>
            </a:xfrm>
            <a:prstGeom prst="ellipse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72" name="文本框 29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80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3273193" y="2743812"/>
            <a:ext cx="3046673" cy="406713"/>
            <a:chOff x="3345" y="2373"/>
            <a:chExt cx="4797" cy="640"/>
          </a:xfrm>
        </p:grpSpPr>
        <p:sp>
          <p:nvSpPr>
            <p:cNvPr id="74" name="文本框 31"/>
            <p:cNvSpPr txBox="1">
              <a:spLocks noChangeArrowheads="1"/>
            </p:cNvSpPr>
            <p:nvPr/>
          </p:nvSpPr>
          <p:spPr bwMode="auto">
            <a:xfrm>
              <a:off x="3999" y="2373"/>
              <a:ext cx="4143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我们遇到了哪些困难</a:t>
              </a:r>
              <a:endPara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345" y="2495"/>
              <a:ext cx="485" cy="485"/>
            </a:xfrm>
            <a:prstGeom prst="ellipse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77" name="文本框 34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8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78" name="组合 77"/>
          <p:cNvGrpSpPr>
            <a:grpSpLocks/>
          </p:cNvGrpSpPr>
          <p:nvPr/>
        </p:nvGrpSpPr>
        <p:grpSpPr bwMode="auto">
          <a:xfrm>
            <a:off x="3271305" y="3490628"/>
            <a:ext cx="3129696" cy="414976"/>
            <a:chOff x="3343" y="2433"/>
            <a:chExt cx="4929" cy="653"/>
          </a:xfrm>
        </p:grpSpPr>
        <p:sp>
          <p:nvSpPr>
            <p:cNvPr id="79" name="文本框 36"/>
            <p:cNvSpPr txBox="1">
              <a:spLocks noChangeArrowheads="1"/>
            </p:cNvSpPr>
            <p:nvPr/>
          </p:nvSpPr>
          <p:spPr bwMode="auto">
            <a:xfrm>
              <a:off x="4000" y="2456"/>
              <a:ext cx="4272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000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那些智障的开发故事</a:t>
              </a:r>
              <a:endPara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343" y="2495"/>
              <a:ext cx="485" cy="485"/>
            </a:xfrm>
            <a:prstGeom prst="ellipse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noProof="1">
                <a:solidFill>
                  <a:schemeClr val="bg1"/>
                </a:solidFill>
              </a:endParaRPr>
            </a:p>
          </p:txBody>
        </p:sp>
        <p:sp>
          <p:nvSpPr>
            <p:cNvPr id="82" name="文本框 39"/>
            <p:cNvSpPr txBox="1">
              <a:spLocks noChangeArrowheads="1"/>
            </p:cNvSpPr>
            <p:nvPr/>
          </p:nvSpPr>
          <p:spPr bwMode="auto">
            <a:xfrm>
              <a:off x="3349" y="2433"/>
              <a:ext cx="410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zh-CN" sz="180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9DF80DA-C129-41A5-930A-356C10A0CD7D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1"/>
          <p:cNvSpPr>
            <a:spLocks noChangeArrowheads="1"/>
          </p:cNvSpPr>
          <p:nvPr/>
        </p:nvSpPr>
        <p:spPr bwMode="auto">
          <a:xfrm>
            <a:off x="1832136" y="3095315"/>
            <a:ext cx="57154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绘制地图时只画屏幕显示的地图图片，使得每一帧原本要画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100 × 100 = 10000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张图现在只用绘制大约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20×10= 200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张图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1826878" y="2105001"/>
            <a:ext cx="59155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碰撞检测时采用分治法，没有意义的和距离过远的碰撞</a:t>
            </a:r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不再检测，使得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O(n^2)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的复杂度大大降低（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为碰撞器的个数）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0D9139-BB52-45CC-A520-69499A96702E}"/>
              </a:ext>
            </a:extLst>
          </p:cNvPr>
          <p:cNvSpPr txBox="1"/>
          <p:nvPr/>
        </p:nvSpPr>
        <p:spPr>
          <a:xfrm>
            <a:off x="809093" y="104595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掉帧问题：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8FB189-55C8-411E-9F62-C76F3AA6CE82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项目地址：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https://github.com/Amuvin/Game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1">
            <a:extLst>
              <a:ext uri="{FF2B5EF4-FFF2-40B4-BE49-F238E27FC236}">
                <a16:creationId xmlns:a16="http://schemas.microsoft.com/office/drawing/2014/main" id="{6E700AFD-2337-4780-A2F4-50C4E14A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677" y="1547175"/>
            <a:ext cx="27643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解决方案：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E4921DF-4316-4535-8397-7595395134D9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C252686-8F51-4B83-AF46-BDFFDE4E6DFF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982AC86E-0B42-4CFD-8401-920B11FC2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2F5EBF3-1DB9-44FD-BF3D-5C64B46F4C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3F891D0-C70D-4BB3-9E30-57032FE924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E47518E-C959-477F-88D7-7F5687D1C493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4D646CE9-C542-4D0D-84C0-766B206C139D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70137193-BACF-4A43-B0D0-92463BA68A83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C241C97A-EFB0-4A80-A9B2-535CE7CC90B4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B655381B-6329-4507-97A4-95436C6E03AE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6F530A94-6CD3-43D7-990F-8B7A50ABD9FC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1546B180-5212-43BD-BE6A-359FDC6BFB80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3BF83DE-FDF3-4267-B84C-4CC516FFB6DA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76CEDBBD-8AF1-49A5-BB2F-24013A72BED1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B521E61E-AB54-45A1-89F0-DEFE6E524CFE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C414BFD-B048-4563-94C9-54794727FC23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4D9358A-2A9C-4449-8F3A-AEB2EBFAFC74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9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utoUpdateAnimBg="0"/>
      <p:bldP spid="56" grpId="0" autoUpdateAnimBg="0"/>
      <p:bldP spid="3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00D9139-BB52-45CC-A520-69499A96702E}"/>
              </a:ext>
            </a:extLst>
          </p:cNvPr>
          <p:cNvSpPr txBox="1"/>
          <p:nvPr/>
        </p:nvSpPr>
        <p:spPr>
          <a:xfrm>
            <a:off x="199668" y="9772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掉帧问题：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8FB189-55C8-411E-9F62-C76F3AA6CE82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项目地址：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https://github.com/Amuvin/Game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矩形 1">
            <a:extLst>
              <a:ext uri="{FF2B5EF4-FFF2-40B4-BE49-F238E27FC236}">
                <a16:creationId xmlns:a16="http://schemas.microsoft.com/office/drawing/2014/main" id="{6E700AFD-2337-4780-A2F4-50C4E14A0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252" y="1478487"/>
            <a:ext cx="27643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解决方案：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65AD5-44E4-40EC-B3C6-218C28129CD6}"/>
              </a:ext>
            </a:extLst>
          </p:cNvPr>
          <p:cNvSpPr/>
          <p:nvPr/>
        </p:nvSpPr>
        <p:spPr>
          <a:xfrm>
            <a:off x="1028700" y="1861661"/>
            <a:ext cx="4972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在矩阵向量乘中采用单指令多数据，通过并行计算减少指令数量，提高向量运算的速度</a:t>
            </a:r>
            <a:endParaRPr lang="en-US" altLang="zh-CN" sz="16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108CDE2-A2CF-4834-85BE-DBFB44DF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9" y="2571750"/>
            <a:ext cx="6295564" cy="2502360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664E9210-8600-465D-86FA-56AEC4ACF5F5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68C05574-9F03-46E1-81FF-FE7A82F1B950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1479F87-42C3-4A57-957A-CB450D4A7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3396945-7CBF-4173-90FD-C9C2A755BA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D44776E-DBAB-4F58-BDBD-1C1AA14514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F7076BD6-ACF5-4BE0-99F1-032AAD646B73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1BD6545-8DB8-4F08-978A-7C7BC6B41B58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1A497A63-90E6-4077-9B99-2DEDF002F972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111E4312-4E82-420B-BA99-7433D1F0DB0F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26256DA-7CAE-41B2-AD9B-E29B8B28FFC2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350EE87B-348F-4F87-8FE4-4B2716A5AA44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6C42501-1A53-4FCA-B52D-0D72E0531DD9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B58E8611-5C54-4759-85C8-9416126FC0A7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F3312AA3-24DC-4C4F-B9AA-F4BFAAAB7410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E8DE6F35-31C7-4494-9D93-09DBC46B2494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313AE4C-3D07-4920-92CF-247AABB3D6CD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5291BE6-AE1D-4570-868F-BE9FBEF6BF77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58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D0E14B-0AE7-49FF-A4F6-1AB906B58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00" y="1410641"/>
            <a:ext cx="3657237" cy="23932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D980676-735F-4008-87CE-CF63BFC21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2" y="1396453"/>
            <a:ext cx="3205797" cy="2506547"/>
          </a:xfrm>
          <a:prstGeom prst="rect">
            <a:avLst/>
          </a:prstGeom>
        </p:spPr>
      </p:pic>
      <p:sp>
        <p:nvSpPr>
          <p:cNvPr id="22" name="文本框 16">
            <a:extLst>
              <a:ext uri="{FF2B5EF4-FFF2-40B4-BE49-F238E27FC236}">
                <a16:creationId xmlns:a16="http://schemas.microsoft.com/office/drawing/2014/main" id="{2568D811-E1BE-4434-B531-AFE270CAC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2" y="914280"/>
            <a:ext cx="23325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穿模是永恒的难题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5A8866-60D9-40E6-A7B7-55A1EB5BD455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3EDB84-99DF-43E9-A2D6-8402676EFB89}"/>
              </a:ext>
            </a:extLst>
          </p:cNvPr>
          <p:cNvSpPr txBox="1">
            <a:spLocks noChangeAspect="1"/>
          </p:cNvSpPr>
          <p:nvPr/>
        </p:nvSpPr>
        <p:spPr>
          <a:xfrm>
            <a:off x="2471807" y="4088869"/>
            <a:ext cx="433430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解决方案：优化碰撞检测的算法，调整怪物贴图与碰撞箱的相对位置</a:t>
            </a:r>
            <a:endParaRPr lang="en-US" altLang="zh-CN" sz="950" noProof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1A82DD-753A-465D-8497-689BB13F422C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87FC0CF-E6F5-4132-BDF5-4F7850A9B3E0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DE755998-2B65-4A54-AC27-6A54DC6DE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6535CDB-718E-4BA6-8CE4-2446EE063C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9BED12E2-1430-4109-AB44-2DC971610A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AC256166-85E4-40B9-AAAA-974F3960D3CC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6848341-C63F-47B4-98C6-00DEBE4DBA4E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B5A4E029-71BF-45CD-BB21-97C5069B86C9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9AD45FA-9034-44D4-B001-108108E34CE0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3E05BB7-1F09-426E-B9BB-18287E54D430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A4CB1ECA-6820-4B9C-A838-4F63DE5A1AA7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86C0258-48ED-4E60-9346-B1CAD3567703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210830B4-5068-49AF-AA90-1B9493AFFAD6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33DA91E6-CA2F-4890-B021-C01821522FA8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17CCDDC-4DC5-48D7-952C-A306EDDA05E2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1666DF0-A243-4474-BE0C-3AAF510E303A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453A664-FC9F-4F61-B0C5-D25F1F1EA25C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4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2331005" y="957100"/>
            <a:ext cx="4500802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地图坐标系和屏幕坐标系的转换</a:t>
            </a: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endParaRPr lang="zh-CN" altLang="en-US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滚屏</a:t>
            </a: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图像大小随窗口大小改变</a:t>
            </a: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子弹的冷却时间</a:t>
            </a: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marL="342900" lvl="0" indent="-342900" eaLnBrk="0" hangingPunct="0">
              <a:buFontTx/>
              <a:buAutoNum type="arabicPeriod"/>
              <a:defRPr/>
            </a:pPr>
            <a:r>
              <a:rPr lang="en-US" altLang="zh-CN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TCP</a:t>
            </a: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传输数据大小控制 </a:t>
            </a: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lvl="0" eaLnBrk="0" hangingPunct="0">
              <a:defRPr/>
            </a:pPr>
            <a:endParaRPr lang="en-US" altLang="zh-CN" sz="1800" dirty="0">
              <a:solidFill>
                <a:prstClr val="white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  <a:p>
            <a:pPr lvl="0" eaLnBrk="0" hangingPunct="0">
              <a:defRPr/>
            </a:pPr>
            <a:r>
              <a:rPr lang="zh-CN" altLang="en-US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等等</a:t>
            </a:r>
            <a:r>
              <a:rPr lang="en-US" altLang="zh-CN" sz="18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  <a:sym typeface="宋体" panose="02010600030101010101" pitchFamily="2" charset="-122"/>
              </a:rPr>
              <a:t>……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00D9139-BB52-45CC-A520-69499A96702E}"/>
              </a:ext>
            </a:extLst>
          </p:cNvPr>
          <p:cNvSpPr txBox="1"/>
          <p:nvPr/>
        </p:nvSpPr>
        <p:spPr>
          <a:xfrm>
            <a:off x="266224" y="724000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还有一些你可能根本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想过的问题：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EB7C35-CF65-4286-8FC4-AC77BB198071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8F97133-09AF-4EF9-B51C-86414B0187BA}"/>
              </a:ext>
            </a:extLst>
          </p:cNvPr>
          <p:cNvGrpSpPr/>
          <p:nvPr/>
        </p:nvGrpSpPr>
        <p:grpSpPr>
          <a:xfrm>
            <a:off x="0" y="1"/>
            <a:ext cx="9144000" cy="724000"/>
            <a:chOff x="0" y="0"/>
            <a:chExt cx="9144000" cy="83605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994A874-1B08-4B42-922A-07ED4020F4EE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BB82E915-FBCC-4D54-9B20-CE71DC133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7C4DA87-B86C-486A-9116-492AEC1544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7FCAD1C-83BF-4575-817B-04C38EFA0A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268B05F8-28A4-4986-ADEA-B1DE0398ACC2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E17D61E7-A056-4A4B-80E6-93B01157735B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A55F5CDD-8566-4E36-B210-111E36FF03B0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00BB6BC-D95C-469E-BDDF-1252D50C3097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232C9AF1-0843-4D94-AE6C-F6BF6A939C0B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BB805EB-28A7-4BC8-A5C9-5157C3BFF221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CC514C17-99F6-4303-B35F-C7B35A49CE32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A9A1F9E0-B428-457C-88B0-F6BEFA0AD2BA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28098791-545B-481B-98AA-8DDA0E1744F5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D4FE995D-A9D5-46C6-B7E4-4089D885A605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2E22265-7D20-49C5-BDCF-F139EA0FAD95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A02231-0DF9-4FDF-AC51-B01231D50CCB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775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7849" y="1657350"/>
            <a:ext cx="5143502" cy="1828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57351" y="1657350"/>
            <a:ext cx="5143502" cy="1828800"/>
          </a:xfrm>
          <a:prstGeom prst="rect">
            <a:avLst/>
          </a:prstGeom>
        </p:spPr>
      </p:pic>
      <p:sp>
        <p:nvSpPr>
          <p:cNvPr id="20" name="文本框 19"/>
          <p:cNvSpPr txBox="1">
            <a:spLocks noChangeAspect="1" noChangeArrowheads="1"/>
          </p:cNvSpPr>
          <p:nvPr/>
        </p:nvSpPr>
        <p:spPr bwMode="auto">
          <a:xfrm>
            <a:off x="2454876" y="1802309"/>
            <a:ext cx="42542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4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智障的开发故事</a:t>
            </a:r>
            <a:endParaRPr lang="en-US" altLang="zh-CN" sz="4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109896" y="3031509"/>
            <a:ext cx="29441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数不清的版本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de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不完的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bug</a:t>
            </a:r>
          </a:p>
          <a:p>
            <a:pPr algn="ctr" eaLnBrk="0" hangingPunct="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每天的欢乐源泉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47009" y="2829034"/>
            <a:ext cx="3535680" cy="56088"/>
            <a:chOff x="1949423" y="3788624"/>
            <a:chExt cx="3535680" cy="56088"/>
          </a:xfrm>
        </p:grpSpPr>
        <p:sp>
          <p:nvSpPr>
            <p:cNvPr id="25" name="矩形 24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13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1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本框 49"/>
          <p:cNvSpPr txBox="1">
            <a:spLocks noChangeAspect="1"/>
          </p:cNvSpPr>
          <p:nvPr/>
        </p:nvSpPr>
        <p:spPr>
          <a:xfrm>
            <a:off x="6481338" y="2302214"/>
            <a:ext cx="2125674" cy="7309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再也不用微信来进行版本更新了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fontAlgn="ctr"/>
            <a:r>
              <a:rPr lang="en-US" altLang="zh-CN" sz="950" noProof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53F161-ADC8-4F70-B045-06134523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60" y="1546188"/>
            <a:ext cx="2459988" cy="1915743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0A66D6-3038-4F28-B2F3-5AD8D2FA505C}"/>
              </a:ext>
            </a:extLst>
          </p:cNvPr>
          <p:cNvSpPr txBox="1"/>
          <p:nvPr/>
        </p:nvSpPr>
        <p:spPr>
          <a:xfrm>
            <a:off x="133112" y="9557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数不清的版本更新：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A79060-A12F-4920-A4FE-C87904A3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830" y="880183"/>
            <a:ext cx="1888437" cy="3837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CA7C46-9FBC-45E9-9831-97CA66330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185" y="1407187"/>
            <a:ext cx="1996502" cy="18559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9A6EE6-5AFB-4E99-B63B-2D822C6A2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17" y="1407187"/>
            <a:ext cx="5251096" cy="247110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9469F2FB-553A-4A31-8B21-C464EB511D8F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012AC4F-FF11-4493-914B-E2D603BF1667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E030708-BDE0-4485-990E-E2D2724E118B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816B3EAD-167B-43C5-B8CC-80CB8F7A5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775B7C-6D52-4DC9-BADD-FDBA286E3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121ED49-8AAC-4B5C-9854-F7758D6C52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3F25B6A4-6178-4C26-A5CF-B48B9AF29834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120B3450-548A-4C68-BCE0-B6FEF9EA1276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8767B390-8F4E-4C6D-A45D-99B2CB93E355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7EFB587-6FA0-4596-8583-97B75744505B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A832CAA-DB72-43AF-BEE4-E11C6D22E84D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03617ADF-EE0C-433E-B493-A43C6949F5AA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1B10E8E6-8CF8-42CC-AC65-A562924F9007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47E0C1B-CC1C-4A01-B9B9-112B1900E15D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B24AE0A1-D1FF-4DF5-9612-14BCEE3712D8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0E8D1F62-0731-402B-9502-53F0BBDDABBE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AD27F1D-2FB2-4835-9D3A-93DE79D9AFC8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EA61BBF-D6D9-4E90-83E8-0567BCC11B4F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-118211" y="914353"/>
            <a:ext cx="296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鬼鬼鬼鬼</a:t>
            </a:r>
            <a:r>
              <a:rPr lang="en-US" altLang="zh-CN" sz="2000" b="1" noProof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畜？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B962091-9FC9-489F-BE8D-C7D7B410F203}"/>
              </a:ext>
            </a:extLst>
          </p:cNvPr>
          <p:cNvSpPr txBox="1"/>
          <p:nvPr/>
        </p:nvSpPr>
        <p:spPr>
          <a:xfrm>
            <a:off x="6958012" y="1685180"/>
            <a:ext cx="18821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怪物远离主角与接近主角的判定距离设置相同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导致主角静止时怪物会鬼畜旋转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解决方案：调参！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A0268-6958-48B5-8106-D572634FCE8C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B52FAE4-B13C-4324-B2A0-383AE2EB8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" y="1338329"/>
            <a:ext cx="6767586" cy="38051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0564130-085F-4317-B496-30BD65EB6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" y="1347904"/>
            <a:ext cx="6767586" cy="167412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1FAD0B0-060F-49D8-9AD2-914A0DDE1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897"/>
            <a:ext cx="6776993" cy="173780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06C198-6CE4-44CB-AD58-3894E62196FC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96F8F34-C679-4969-B7D4-C0BC3E9F48FD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C719D4D7-989F-4067-A437-FCE5CE0A8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2DAA037-3672-4128-8632-8B2FCFFBA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8E56286-FAE5-410B-9E73-8D18BB903E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0D56B92-5916-4CBC-8C8E-704B1FBF7655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21386ED-9631-4BF7-8730-E5465F6DFDC8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7A8C673F-EA32-45A5-92EF-C74C0FA100B2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BB052B84-837D-42EF-A5E1-D8F046706A03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D8295338-97AE-4663-85F0-9AA836670AA8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73BA6E4E-9674-4B9D-A617-E740E2C01567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5F652A4-9FCE-48D1-A88E-5B883E3A6B8E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5D364B42-614C-41CC-82D1-EAB3E132405A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58B721-57F9-4F0F-82F7-B0A24A3412A2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6C2CA9A-4EFE-4329-87CD-9D2A9ED3838C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20C72D-A990-4EF8-9DC7-EE732650EC5E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1F0793F-AF5A-4DE4-8BF2-314BB15E23F1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>
            <a:spLocks noChangeAspect="1"/>
          </p:cNvSpPr>
          <p:nvPr/>
        </p:nvSpPr>
        <p:spPr>
          <a:xfrm>
            <a:off x="2203801" y="1798907"/>
            <a:ext cx="4881562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3200" noProof="1">
                <a:solidFill>
                  <a:srgbClr val="FBFBFB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谢谢大家！</a:t>
            </a:r>
            <a:endParaRPr lang="en-US" altLang="zh-CN" sz="3200" noProof="1">
              <a:solidFill>
                <a:srgbClr val="FBFBFB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76742" y="2449672"/>
            <a:ext cx="3535680" cy="56088"/>
            <a:chOff x="1949423" y="3788624"/>
            <a:chExt cx="3535680" cy="56088"/>
          </a:xfrm>
        </p:grpSpPr>
        <p:sp>
          <p:nvSpPr>
            <p:cNvPr id="2" name="矩形 1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C5B0683-BCDC-4067-BE42-3F9A2399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662" y="2571750"/>
            <a:ext cx="268255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15271139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陈思言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16171061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郭宇轩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16271012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雷佳宾 </a:t>
            </a:r>
          </a:p>
          <a:p>
            <a:pPr algn="ctr" eaLnBrk="0" hangingPunct="0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</a:rPr>
              <a:t>18373166 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赵瑞琦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0DE07A-0156-402F-B451-B85DC85FC5F0}"/>
              </a:ext>
            </a:extLst>
          </p:cNvPr>
          <p:cNvSpPr txBox="1"/>
          <p:nvPr/>
        </p:nvSpPr>
        <p:spPr>
          <a:xfrm>
            <a:off x="3075859" y="265079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开发者：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BE8AE9-B17F-43A3-AFE4-2AD2CFAB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23" y="3631518"/>
            <a:ext cx="2015977" cy="15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58025E-6 L -0.77882 0.001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4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2" grpId="1"/>
      <p:bldP spid="1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7849" y="1657350"/>
            <a:ext cx="5143502" cy="1828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57351" y="1657350"/>
            <a:ext cx="5143502" cy="1828800"/>
          </a:xfrm>
          <a:prstGeom prst="rect">
            <a:avLst/>
          </a:prstGeom>
        </p:spPr>
      </p:pic>
      <p:sp>
        <p:nvSpPr>
          <p:cNvPr id="20" name="文本框 19"/>
          <p:cNvSpPr txBox="1">
            <a:spLocks noChangeAspect="1" noChangeArrowheads="1"/>
          </p:cNvSpPr>
          <p:nvPr/>
        </p:nvSpPr>
        <p:spPr bwMode="auto">
          <a:xfrm>
            <a:off x="1988574" y="1429128"/>
            <a:ext cx="47448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4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一款基于</a:t>
            </a:r>
            <a:r>
              <a:rPr lang="en-US" altLang="zh-CN" sz="4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Qt</a:t>
            </a:r>
            <a:r>
              <a:rPr lang="zh-CN" altLang="en-US" sz="4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的游戏</a:t>
            </a:r>
            <a:endParaRPr lang="en-US" altLang="zh-CN" sz="4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550389" y="2488058"/>
            <a:ext cx="39289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Qt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是一个跨平台的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</a:rPr>
              <a:t>C++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图形用户界面应用程序开发框架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6318" y="3013075"/>
            <a:ext cx="4437063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200" noProof="1">
                <a:solidFill>
                  <a:schemeClr val="bg1"/>
                </a:solidFill>
                <a:latin typeface="Arial" panose="020B0604020202020204" pitchFamily="34" charset="0"/>
              </a:rPr>
              <a:t>游戏创意来源于一款很火的游戏：元气骑士</a:t>
            </a:r>
            <a:endParaRPr lang="en-US" altLang="zh-CN" sz="1200" noProof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747009" y="2829034"/>
            <a:ext cx="3535680" cy="56088"/>
            <a:chOff x="1949423" y="3788624"/>
            <a:chExt cx="3535680" cy="56088"/>
          </a:xfrm>
        </p:grpSpPr>
        <p:sp>
          <p:nvSpPr>
            <p:cNvPr id="25" name="矩形 24"/>
            <p:cNvSpPr/>
            <p:nvPr/>
          </p:nvSpPr>
          <p:spPr>
            <a:xfrm>
              <a:off x="1949423" y="3788624"/>
              <a:ext cx="883920" cy="56088"/>
            </a:xfrm>
            <a:prstGeom prst="rect">
              <a:avLst/>
            </a:prstGeom>
            <a:solidFill>
              <a:srgbClr val="F32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833343" y="3788624"/>
              <a:ext cx="883920" cy="56088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717263" y="3788624"/>
              <a:ext cx="883920" cy="56088"/>
            </a:xfrm>
            <a:prstGeom prst="rect">
              <a:avLst/>
            </a:prstGeom>
            <a:solidFill>
              <a:srgbClr val="EE76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4601183" y="3788624"/>
              <a:ext cx="883920" cy="56088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558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1" grpId="1"/>
      <p:bldP spid="21" grpId="2"/>
      <p:bldP spid="23" grpId="0"/>
      <p:bldP spid="23" grpId="1"/>
      <p:bldP spid="2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spect="1"/>
          </p:cNvSpPr>
          <p:nvPr/>
        </p:nvSpPr>
        <p:spPr>
          <a:xfrm>
            <a:off x="190516" y="827757"/>
            <a:ext cx="186972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6858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我们做的游戏：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122AC9-BAE5-414B-8A2B-CE4973EAF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7" y="1285920"/>
            <a:ext cx="6108804" cy="343620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8D7C252-B8F6-4830-B549-F413DBB17CC3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A62BFF5-2C9B-4163-BB35-27D72C0D5EFE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B39F78A-02D1-4173-A298-1B471DA01C8E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DBC9EB43-1A77-4AB0-8CDD-17C322EAB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09A9B02-3735-4B8B-AB8A-9DD9EB5C04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AD47B7B-CE4A-46D7-B8B8-F9F678A5E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EEC9F51E-DF17-457B-A170-CC3F18290036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4DD80735-F632-4B41-ADB3-3B9598251E3F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BB52D4DC-8B7D-40FC-BEE7-C330181FB5C9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2F5FC86-1325-406F-8E30-9075CD902511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2E7BCBE-93E6-4B36-91BD-AC386192E5FF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F7F912AA-16A9-4B8D-A9A7-418A08F1B1A6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FEE3553-8285-40CE-BCC4-0CFC32216672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0909A1CF-D2B6-4E01-B713-3FD81CEEE3BF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04B838DB-2554-4FE4-95EF-A1782EEEF431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1EDA765-BDFB-46D1-8B88-02F09F2941C2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3F1BF47-0DE7-4960-86ED-259C5EA38A91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6454E59-0D14-4119-9EEE-A68BB5E064F8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>
            <a:spLocks noChangeAspect="1"/>
          </p:cNvSpPr>
          <p:nvPr/>
        </p:nvSpPr>
        <p:spPr>
          <a:xfrm>
            <a:off x="1785938" y="1528525"/>
            <a:ext cx="1528762" cy="4847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手游元气骑士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fontAlgn="ctr"/>
            <a:r>
              <a:rPr lang="en-US" altLang="zh-CN" sz="950" noProof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</p:txBody>
      </p:sp>
      <p:sp>
        <p:nvSpPr>
          <p:cNvPr id="11" name="文本框 10"/>
          <p:cNvSpPr txBox="1">
            <a:spLocks noChangeAspect="1"/>
          </p:cNvSpPr>
          <p:nvPr/>
        </p:nvSpPr>
        <p:spPr>
          <a:xfrm>
            <a:off x="5909687" y="1528525"/>
            <a:ext cx="1578798" cy="3496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font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我们做的游戏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75" name="直接连接符 74"/>
          <p:cNvCxnSpPr>
            <a:cxnSpLocks/>
          </p:cNvCxnSpPr>
          <p:nvPr/>
        </p:nvCxnSpPr>
        <p:spPr>
          <a:xfrm>
            <a:off x="2040024" y="1935659"/>
            <a:ext cx="1074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cxnSpLocks/>
          </p:cNvCxnSpPr>
          <p:nvPr/>
        </p:nvCxnSpPr>
        <p:spPr>
          <a:xfrm>
            <a:off x="6148527" y="1935660"/>
            <a:ext cx="11095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2EFA1F-B556-4B49-91F5-AE8DC098FB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6" y="2119588"/>
            <a:ext cx="3939183" cy="22157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122AC9-BAE5-414B-8A2B-CE4973EAF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06" y="2119588"/>
            <a:ext cx="4173672" cy="23476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89635B7-DF2D-4185-BE1B-8F5A3D204EF5}"/>
              </a:ext>
            </a:extLst>
          </p:cNvPr>
          <p:cNvSpPr txBox="1"/>
          <p:nvPr/>
        </p:nvSpPr>
        <p:spPr>
          <a:xfrm>
            <a:off x="133112" y="871023"/>
            <a:ext cx="531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和手游唯一的相同点可能就是贴图素材相似：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E66930-2354-4AD7-99A8-595FCC01B6C1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C2AAE8-3CEC-44DF-8D36-E4FDCC932B89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3FF94EE-730B-4255-8DF9-D536323343FF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E661B7CD-EA96-40F9-9B8A-8923C399C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0FA55A2-98C6-406E-9493-8D141C31A8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8243170-507D-43CA-9C1C-D8858B5463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2CDAFA71-3187-4103-BC04-F76D14914D51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CA7F56B-611B-4AF3-9479-CDC3E1A144EE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BCF95FB-0EE4-43E3-9298-A36F94A67334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00F67FEF-3043-4BD3-8C3B-D34D72012D7A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B2E75F4A-3CAF-4E40-8B88-BE6C5918CA52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4A75E382-6D32-4EEF-90B8-21D7B4CAD45F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3EB3CDD-71BE-420C-A6B9-CA2973662F01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A6A8B92-E866-4925-981A-55E6090821B1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DCCD622F-9EAF-4372-8BBE-E9417BB12005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6FDA20FF-CB39-4322-885C-43349DB0FC7B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1855127-584D-4BDA-B7C1-EBAB72DB4805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7C08BBD-8982-4EFA-8A2C-266910ADD7F6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6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819DE5F-0DF3-4C97-B46A-4DBDA9E8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6" y="1331472"/>
            <a:ext cx="5013528" cy="2141874"/>
          </a:xfrm>
          <a:prstGeom prst="rect">
            <a:avLst/>
          </a:prstGeom>
        </p:spPr>
      </p:pic>
      <p:sp>
        <p:nvSpPr>
          <p:cNvPr id="47" name="矩形 15"/>
          <p:cNvSpPr>
            <a:spLocks noChangeArrowheads="1"/>
          </p:cNvSpPr>
          <p:nvPr/>
        </p:nvSpPr>
        <p:spPr bwMode="auto">
          <a:xfrm>
            <a:off x="849316" y="3929912"/>
            <a:ext cx="46942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eaLnBrk="0" hangingPunct="0"/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全部图片素材均</a:t>
            </a:r>
            <a:r>
              <a:rPr lang="zh-CN" altLang="en-US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来源于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：</a:t>
            </a:r>
            <a:r>
              <a:rPr lang="en-US" altLang="zh-CN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宋体" panose="02010600030101010101" pitchFamily="2" charset="-122"/>
              </a:rPr>
              <a:t>https://github.com/Limbor/SoulKnight/tree/master/Resource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0" y="840766"/>
            <a:ext cx="2024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我们有什么？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0B1BEE-E99F-46A6-A81C-DC222285B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3" y="1232326"/>
            <a:ext cx="4240205" cy="26248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3189983-9865-4C85-BA08-AA372D48E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239" y="2026966"/>
            <a:ext cx="4107209" cy="18029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DD2AEC9-B089-47B9-9009-0DAC99B3E040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989D80F-EF35-4F31-A0FE-5E9CE59A9A8A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F5F38AA-4EF4-4F9E-9F0D-DA08401FC0F4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7893F7E2-D380-49C9-B495-F1D3E9995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34BCD07-39D0-4969-9258-2227ECB9CE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15F01D3-7756-4157-8BA8-7AAB44C550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219D3DB-FA81-43B0-A519-342CE8E6766F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9A76EA23-2A13-4AD9-A191-A82455DA9672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74AF8B3-78D6-40CC-9A0E-4B298B8AE6C0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EBBB5DF2-D98E-495A-B577-1388FCBCF4EF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5D2A75CE-8310-4A0C-B3B5-E6B826D48DA3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5978E65F-6185-4912-ADC5-8DF7AF910BA1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2FAA845C-879E-48EB-A3C6-26CD2D04E331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9DCC599D-916F-427E-9921-665617174975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67C827F-B827-40B4-8433-8EFBEE452D57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609C0A3B-E8E2-4334-9AD4-FA633B2FFDC8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03D8716-501B-4D41-AF5F-2B3F080B1E8C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7B8C712-2B5F-429C-8D7F-6D7DB1A1ED48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  <p:bldP spid="4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-235017" y="955766"/>
            <a:ext cx="296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我们还有什么？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16AA69D-F26C-400C-A2F0-D44B948FD3ED}"/>
              </a:ext>
            </a:extLst>
          </p:cNvPr>
          <p:cNvSpPr txBox="1"/>
          <p:nvPr/>
        </p:nvSpPr>
        <p:spPr>
          <a:xfrm>
            <a:off x="1877661" y="1605435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额。。。没有了</a:t>
            </a:r>
          </a:p>
        </p:txBody>
      </p:sp>
      <p:sp>
        <p:nvSpPr>
          <p:cNvPr id="26" name="文本框 16">
            <a:extLst>
              <a:ext uri="{FF2B5EF4-FFF2-40B4-BE49-F238E27FC236}">
                <a16:creationId xmlns:a16="http://schemas.microsoft.com/office/drawing/2014/main" id="{1D639226-D99E-49EA-B9C0-860D4F3A6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646" y="2117043"/>
            <a:ext cx="296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美工呢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E3E8A7-D01B-492D-8044-95C00DF5E22C}"/>
              </a:ext>
            </a:extLst>
          </p:cNvPr>
          <p:cNvSpPr txBox="1"/>
          <p:nvPr/>
        </p:nvSpPr>
        <p:spPr>
          <a:xfrm>
            <a:off x="3741362" y="2664607"/>
            <a:ext cx="3177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有美工我们还用在网上找素材？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5F08DA-F570-4232-90A1-10A971C078B8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A83A83-A258-4B06-8D36-6421B848BB4A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4C83E53-356A-4D37-8A8B-F40E90B0F93C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0E3C2CDE-63BA-4970-909E-04492F4B1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515FF55-6A50-4DC2-835C-E13F7808E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FDEA655-BFEB-4EE2-9202-94464E4B22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EA4540A7-4DEB-4CCF-B73C-2EE2C436498A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A5834CE-2EDA-4D7D-914E-10C98F8D517F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30A4DFD-DB7C-4F41-868C-983C997C0C57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CE3A6355-78A0-435B-BE4B-C697636B7699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81826AAF-D635-45BE-A7A0-EB100BAB4168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3B62EA1-A65A-4295-AE36-552559F8ECF0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5B7EB043-4004-4A53-8868-144405DACF8E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705552D5-E8A0-4CA7-A53C-F0554C92C57F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619FF5E0-4B08-48B9-A69F-43A1FE34436D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30009C1-730E-4D71-9193-36BB1461F6C3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815E681-5710-4963-BA86-49FD7CACC3DE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31C11FD-EAA2-49A2-A0A2-46B6192FDA88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858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22" grpId="0"/>
      <p:bldP spid="26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6"/>
          <p:cNvSpPr txBox="1">
            <a:spLocks noChangeArrowheads="1"/>
          </p:cNvSpPr>
          <p:nvPr/>
        </p:nvSpPr>
        <p:spPr bwMode="auto">
          <a:xfrm>
            <a:off x="-243109" y="907855"/>
            <a:ext cx="29688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我们做到了什么？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16AA69D-F26C-400C-A2F0-D44B948FD3ED}"/>
              </a:ext>
            </a:extLst>
          </p:cNvPr>
          <p:cNvSpPr txBox="1"/>
          <p:nvPr/>
        </p:nvSpPr>
        <p:spPr>
          <a:xfrm>
            <a:off x="2297541" y="2305360"/>
            <a:ext cx="2637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C++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代码量</a:t>
            </a:r>
            <a:r>
              <a:rPr lang="zh-CN" altLang="en-US" sz="2000" noProof="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3000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行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E3E8A7-D01B-492D-8044-95C00DF5E22C}"/>
              </a:ext>
            </a:extLst>
          </p:cNvPr>
          <p:cNvSpPr txBox="1"/>
          <p:nvPr/>
        </p:nvSpPr>
        <p:spPr>
          <a:xfrm>
            <a:off x="2297541" y="1449801"/>
            <a:ext cx="5389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从零开始，游戏架构和代码均由</a:t>
            </a:r>
            <a:r>
              <a:rPr lang="zh-CN" altLang="en-US" sz="2000" noProof="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</a:t>
            </a:r>
            <a:r>
              <a:rPr lang="zh-CN" altLang="en-US" sz="20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独立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完成，未借鉴和使用已有的项目。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9ED7DF-2332-4337-9F12-6260828CA467}"/>
              </a:ext>
            </a:extLst>
          </p:cNvPr>
          <p:cNvSpPr/>
          <p:nvPr/>
        </p:nvSpPr>
        <p:spPr>
          <a:xfrm>
            <a:off x="2297541" y="3000816"/>
            <a:ext cx="4673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游戏在配置较差的电脑</a:t>
            </a:r>
            <a:r>
              <a:rPr lang="en-US" altLang="zh-CN" sz="2000" baseline="600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dirty="0">
                <a:solidFill>
                  <a:prstClr val="whit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上也能流畅运行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3CC3EC-567B-47A6-8586-518AD9C94997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项目地址：</a:t>
            </a:r>
            <a:r>
              <a:rPr lang="en-US" altLang="zh-CN" sz="1600" dirty="0">
                <a:solidFill>
                  <a:schemeClr val="bg1"/>
                </a:solidFill>
              </a:rPr>
              <a:t>https://github.com/Amuvin/Game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59B683-6B53-4515-8D05-47008ECA6C27}"/>
              </a:ext>
            </a:extLst>
          </p:cNvPr>
          <p:cNvSpPr txBox="1"/>
          <p:nvPr/>
        </p:nvSpPr>
        <p:spPr>
          <a:xfrm>
            <a:off x="919058" y="4548560"/>
            <a:ext cx="5834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注：我们所测试的电脑配置为 </a:t>
            </a:r>
            <a:r>
              <a:rPr lang="en-US" altLang="zh-CN" sz="1400" dirty="0">
                <a:solidFill>
                  <a:schemeClr val="bg1"/>
                </a:solidFill>
              </a:rPr>
              <a:t>Core i5-4210U</a:t>
            </a:r>
            <a:r>
              <a:rPr lang="zh-CN" altLang="en-US" sz="1400" dirty="0">
                <a:solidFill>
                  <a:schemeClr val="bg1"/>
                </a:solidFill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</a:rPr>
              <a:t>4G DDR3 </a:t>
            </a:r>
            <a:r>
              <a:rPr lang="zh-CN" altLang="en-US" sz="1400" dirty="0">
                <a:solidFill>
                  <a:schemeClr val="bg1"/>
                </a:solidFill>
              </a:rPr>
              <a:t>内存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021187-065A-4B09-9F8D-CFEE18AF5B37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613E923-7824-4D7D-AE0E-51FCCA97B9FE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7D34754-4937-4C20-A6F8-17DF8DA27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7F51B96-E6C9-433C-B643-1E1F25697D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C1DDE6D-BF9B-49EF-A3E4-8C72819EEE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ADF27B4-8C5F-4B6A-8C74-1A236CF2F4A2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72FB496F-8F79-4B4D-8606-9475EA88A55F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8556DCDC-2FD5-4275-A9A4-18C955B2C6BF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B01050F5-1FAD-4DB4-9527-26B305860DD5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8EEFD55-5642-465F-BCCB-E98109E80580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69A957EE-01A6-4F7A-A591-7F8DC1EBC2CF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1F22827-21E9-4BF7-AA17-2734486CDB92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A5AFC0AA-C6FE-45C0-BAE6-4F14A0EBF8CB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B2D9121-0DAF-40FF-9667-1421C886D54B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C2CDA00-BFB8-44C7-A6A1-60A7758D649A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0D35FC3-9B39-49F7-816E-6817EBEB6114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5820C98-5A0B-42A5-B4AA-9D07B9A0E657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76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utoUpdateAnimBg="0"/>
      <p:bldP spid="22" grpId="0"/>
      <p:bldP spid="23" grpId="0"/>
      <p:bldP spid="18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83962" r="34107"/>
          <a:stretch/>
        </p:blipFill>
        <p:spPr>
          <a:xfrm rot="10800000">
            <a:off x="9406" y="4308554"/>
            <a:ext cx="9144000" cy="83494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E3CC3EC-567B-47A6-8586-518AD9C94997}"/>
              </a:ext>
            </a:extLst>
          </p:cNvPr>
          <p:cNvSpPr txBox="1"/>
          <p:nvPr/>
        </p:nvSpPr>
        <p:spPr>
          <a:xfrm>
            <a:off x="4772025" y="149819"/>
            <a:ext cx="406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项目地址：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https://github.com/Amuvin/Game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BAF2796-8425-4A96-9B4F-2918567A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8" y="836057"/>
            <a:ext cx="8063304" cy="430744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4B04202-1294-4B51-9E7C-4A057C31E06A}"/>
              </a:ext>
            </a:extLst>
          </p:cNvPr>
          <p:cNvGrpSpPr/>
          <p:nvPr/>
        </p:nvGrpSpPr>
        <p:grpSpPr>
          <a:xfrm>
            <a:off x="0" y="0"/>
            <a:ext cx="9144000" cy="836057"/>
            <a:chOff x="0" y="0"/>
            <a:chExt cx="9144000" cy="83605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BFA82C3-78E5-415B-B99A-BFF606652BAD}"/>
                </a:ext>
              </a:extLst>
            </p:cNvPr>
            <p:cNvGrpSpPr/>
            <p:nvPr/>
          </p:nvGrpSpPr>
          <p:grpSpPr>
            <a:xfrm>
              <a:off x="0" y="0"/>
              <a:ext cx="9144000" cy="836057"/>
              <a:chOff x="0" y="0"/>
              <a:chExt cx="9144000" cy="904793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48667AE7-AFFF-49FB-B0EA-5243D4D9D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058" y="0"/>
                <a:ext cx="2397176" cy="904793"/>
              </a:xfrm>
              <a:prstGeom prst="rect">
                <a:avLst/>
              </a:prstGeom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59ACD6E-64F7-4DA5-B98C-DE9CF5CA6B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205" y="424022"/>
                <a:ext cx="1806361" cy="33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8FDF401-4A76-4EF7-BDA4-F5BDEA48A5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358" y="391500"/>
                <a:ext cx="678845" cy="316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685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幼圆" panose="02010509060101010101" pitchFamily="49" charset="-122"/>
                  <a:ea typeface="幼圆" panose="02010509060101010101" pitchFamily="49" charset="-122"/>
                  <a:cs typeface="+mn-cs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2C43393-5B12-4D91-97EC-175F8543D9A6}"/>
                  </a:ext>
                </a:extLst>
              </p:cNvPr>
              <p:cNvGrpSpPr/>
              <p:nvPr/>
            </p:nvGrpSpPr>
            <p:grpSpPr>
              <a:xfrm flipV="1">
                <a:off x="3314700" y="539600"/>
                <a:ext cx="5829300" cy="45719"/>
                <a:chOff x="1949423" y="3788624"/>
                <a:chExt cx="3535680" cy="56088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88CA8BB9-C118-4E81-9948-78A72BFC01ED}"/>
                    </a:ext>
                  </a:extLst>
                </p:cNvPr>
                <p:cNvSpPr/>
                <p:nvPr/>
              </p:nvSpPr>
              <p:spPr>
                <a:xfrm>
                  <a:off x="1949423" y="3788624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1075CCC5-6C3B-4BBA-9208-C3E066F1E56B}"/>
                    </a:ext>
                  </a:extLst>
                </p:cNvPr>
                <p:cNvSpPr/>
                <p:nvPr/>
              </p:nvSpPr>
              <p:spPr>
                <a:xfrm>
                  <a:off x="2833343" y="3788624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B378E77-21A6-4165-AA8D-CF7048F9A51F}"/>
                    </a:ext>
                  </a:extLst>
                </p:cNvPr>
                <p:cNvSpPr/>
                <p:nvPr/>
              </p:nvSpPr>
              <p:spPr>
                <a:xfrm>
                  <a:off x="3717263" y="3788624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835801D3-9380-4EC0-9197-E0D290D41551}"/>
                    </a:ext>
                  </a:extLst>
                </p:cNvPr>
                <p:cNvSpPr/>
                <p:nvPr/>
              </p:nvSpPr>
              <p:spPr>
                <a:xfrm>
                  <a:off x="4601183" y="3788624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2A09B98-09DB-40DC-A7D5-FBA3B9A856DC}"/>
                  </a:ext>
                </a:extLst>
              </p:cNvPr>
              <p:cNvGrpSpPr/>
              <p:nvPr/>
            </p:nvGrpSpPr>
            <p:grpSpPr>
              <a:xfrm flipV="1">
                <a:off x="0" y="526880"/>
                <a:ext cx="532448" cy="45762"/>
                <a:chOff x="1949423" y="3804261"/>
                <a:chExt cx="3535680" cy="56142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42A8CB76-1502-4FE0-9825-404E08CBE1FE}"/>
                    </a:ext>
                  </a:extLst>
                </p:cNvPr>
                <p:cNvSpPr/>
                <p:nvPr/>
              </p:nvSpPr>
              <p:spPr>
                <a:xfrm>
                  <a:off x="1949423" y="3804315"/>
                  <a:ext cx="883920" cy="56088"/>
                </a:xfrm>
                <a:prstGeom prst="rect">
                  <a:avLst/>
                </a:prstGeom>
                <a:solidFill>
                  <a:srgbClr val="F323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D9CB2F23-379B-46EC-AEEB-D3E53DD21A4F}"/>
                    </a:ext>
                  </a:extLst>
                </p:cNvPr>
                <p:cNvSpPr/>
                <p:nvPr/>
              </p:nvSpPr>
              <p:spPr>
                <a:xfrm>
                  <a:off x="2833343" y="3804301"/>
                  <a:ext cx="883920" cy="56088"/>
                </a:xfrm>
                <a:prstGeom prst="rect">
                  <a:avLst/>
                </a:prstGeom>
                <a:solidFill>
                  <a:srgbClr val="5678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4EFB932-7CF3-4DFD-9BF2-95FE5C824F11}"/>
                    </a:ext>
                  </a:extLst>
                </p:cNvPr>
                <p:cNvSpPr/>
                <p:nvPr/>
              </p:nvSpPr>
              <p:spPr>
                <a:xfrm>
                  <a:off x="3717263" y="3804275"/>
                  <a:ext cx="883920" cy="56088"/>
                </a:xfrm>
                <a:prstGeom prst="rect">
                  <a:avLst/>
                </a:prstGeom>
                <a:solidFill>
                  <a:srgbClr val="EE76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BF26DA6-92D5-43B3-B9C4-F66B9479A1C5}"/>
                    </a:ext>
                  </a:extLst>
                </p:cNvPr>
                <p:cNvSpPr/>
                <p:nvPr/>
              </p:nvSpPr>
              <p:spPr>
                <a:xfrm>
                  <a:off x="4601183" y="3804261"/>
                  <a:ext cx="883920" cy="56088"/>
                </a:xfrm>
                <a:prstGeom prst="rect">
                  <a:avLst/>
                </a:prstGeom>
                <a:solidFill>
                  <a:srgbClr val="0099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54312FA-9581-43E0-9C8D-3B8B874A3935}"/>
                </a:ext>
              </a:extLst>
            </p:cNvPr>
            <p:cNvSpPr/>
            <p:nvPr/>
          </p:nvSpPr>
          <p:spPr>
            <a:xfrm flipV="1">
              <a:off x="1871662" y="493497"/>
              <a:ext cx="1457325" cy="42246"/>
            </a:xfrm>
            <a:prstGeom prst="rect">
              <a:avLst/>
            </a:prstGeom>
            <a:solidFill>
              <a:srgbClr val="009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D22EA07-0E60-4953-A7D7-52B8A1DC444A}"/>
                </a:ext>
              </a:extLst>
            </p:cNvPr>
            <p:cNvSpPr/>
            <p:nvPr/>
          </p:nvSpPr>
          <p:spPr>
            <a:xfrm flipV="1">
              <a:off x="536226" y="486829"/>
              <a:ext cx="1335436" cy="48914"/>
            </a:xfrm>
            <a:prstGeom prst="rect">
              <a:avLst/>
            </a:prstGeom>
            <a:solidFill>
              <a:srgbClr val="567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5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08">
      <a:dk1>
        <a:sysClr val="windowText" lastClr="000000"/>
      </a:dk1>
      <a:lt1>
        <a:sysClr val="window" lastClr="FFFFFF"/>
      </a:lt1>
      <a:dk2>
        <a:srgbClr val="43C7CB"/>
      </a:dk2>
      <a:lt2>
        <a:srgbClr val="2A62AE"/>
      </a:lt2>
      <a:accent1>
        <a:srgbClr val="4C86D4"/>
      </a:accent1>
      <a:accent2>
        <a:srgbClr val="FEED45"/>
      </a:accent2>
      <a:accent3>
        <a:srgbClr val="0FB249"/>
      </a:accent3>
      <a:accent4>
        <a:srgbClr val="92D14F"/>
      </a:accent4>
      <a:accent5>
        <a:srgbClr val="89C54B"/>
      </a:accent5>
      <a:accent6>
        <a:srgbClr val="81B7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</TotalTime>
  <Pages>0</Pages>
  <Words>1319</Words>
  <Characters>0</Characters>
  <Application>Microsoft Office PowerPoint</Application>
  <PresentationFormat>全屏显示(16:9)</PresentationFormat>
  <Lines>0</Lines>
  <Paragraphs>193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仿宋</vt:lpstr>
      <vt:lpstr>黑体</vt:lpstr>
      <vt:lpstr>楷体</vt:lpstr>
      <vt:lpstr>宋体</vt:lpstr>
      <vt:lpstr>微软雅黑</vt:lpstr>
      <vt:lpstr>幼圆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微软公司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雷佳宾</cp:lastModifiedBy>
  <cp:revision>8079</cp:revision>
  <dcterms:created xsi:type="dcterms:W3CDTF">2015-10-08T14:18:00Z</dcterms:created>
  <dcterms:modified xsi:type="dcterms:W3CDTF">2018-12-12T10:21:44Z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